
<file path=[Content_Types].xml><?xml version="1.0" encoding="utf-8"?>
<Types xmlns="http://schemas.openxmlformats.org/package/2006/content-types">
  <Override PartName="/ppt/slides/slide5.xml" ContentType="application/vnd.openxmlformats-officedocument.presentationml.slide+xml"/>
  <Override PartName="/ppt/notesSlides/notesSlide1.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3006" r:id="rId2"/>
    <p:sldId id="2963" r:id="rId3"/>
    <p:sldId id="3007" r:id="rId4"/>
    <p:sldId id="3005" r:id="rId5"/>
    <p:sldId id="3008" r:id="rId6"/>
  </p:sldIdLst>
  <p:sldSz cx="28800425" cy="14400213"/>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匿名用户"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2A48"/>
    <a:srgbClr val="FFCCFF"/>
    <a:srgbClr val="3DEEFD"/>
    <a:srgbClr val="00CCFF"/>
    <a:srgbClr val="00ADFE"/>
    <a:srgbClr val="3AEB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99" autoAdjust="0"/>
    <p:restoredTop sz="94364" autoAdjust="0"/>
  </p:normalViewPr>
  <p:slideViewPr>
    <p:cSldViewPr snapToGrid="0">
      <p:cViewPr varScale="1">
        <p:scale>
          <a:sx n="40" d="100"/>
          <a:sy n="40" d="100"/>
        </p:scale>
        <p:origin x="-348" y="-102"/>
      </p:cViewPr>
      <p:guideLst>
        <p:guide orient="horz" pos="4392"/>
        <p:guide pos="906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0D071632-DA06-405A-89B2-9E41BE3B881F}" type="datetimeFigureOut">
              <a:rPr lang="zh-CN" altLang="en-US" smtClean="0"/>
              <a:pPr/>
              <a:t>2020/9/7</a:t>
            </a:fld>
            <a:endParaRPr lang="zh-CN" altLang="en-US"/>
          </a:p>
        </p:txBody>
      </p:sp>
      <p:sp>
        <p:nvSpPr>
          <p:cNvPr id="4" name="页脚占位符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ACB5FC7A-37FC-4E74-A160-F7849910CCF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09C5FF44-707C-4C72-9A56-3ED2CBFF4677}" type="datetimeFigureOut">
              <a:rPr lang="zh-CN" altLang="en-US" smtClean="0"/>
              <a:pPr/>
              <a:t>2020/9/7</a:t>
            </a:fld>
            <a:endParaRPr lang="zh-CN" altLang="en-US"/>
          </a:p>
        </p:txBody>
      </p:sp>
      <p:sp>
        <p:nvSpPr>
          <p:cNvPr id="4" name="幻灯片图像占位符 3"/>
          <p:cNvSpPr>
            <a:spLocks noGrp="1" noRot="1" noChangeAspect="1"/>
          </p:cNvSpPr>
          <p:nvPr>
            <p:ph type="sldImg" idx="2"/>
          </p:nvPr>
        </p:nvSpPr>
        <p:spPr>
          <a:xfrm>
            <a:off x="71438" y="1243013"/>
            <a:ext cx="6715124"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F73D3EF8-8A3F-42F5-B628-B950D5C3309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1438" y="1243013"/>
            <a:ext cx="6715125" cy="3357562"/>
          </a:xfrm>
        </p:spPr>
      </p:sp>
      <p:sp>
        <p:nvSpPr>
          <p:cNvPr id="3" name="备注占位符 2"/>
          <p:cNvSpPr>
            <a:spLocks noGrp="1"/>
          </p:cNvSpPr>
          <p:nvPr>
            <p:ph type="body" idx="1"/>
          </p:nvPr>
        </p:nvSpPr>
        <p:spPr/>
        <p:txBody>
          <a:bodyPr/>
          <a:lstStyle/>
          <a:p>
            <a:r>
              <a:rPr lang="zh-CN" altLang="en-US" dirty="0"/>
              <a:t>高婉婷</a:t>
            </a:r>
          </a:p>
        </p:txBody>
      </p:sp>
      <p:sp>
        <p:nvSpPr>
          <p:cNvPr id="4" name="灯片编号占位符 3"/>
          <p:cNvSpPr>
            <a:spLocks noGrp="1"/>
          </p:cNvSpPr>
          <p:nvPr>
            <p:ph type="sldNum" sz="quarter" idx="5"/>
          </p:nvPr>
        </p:nvSpPr>
        <p:spPr/>
        <p:txBody>
          <a:bodyPr/>
          <a:lstStyle/>
          <a:p>
            <a:fld id="{F73D3EF8-8A3F-42F5-B628-B950D5C33099}" type="slidenum">
              <a:rPr lang="zh-CN" altLang="en-US" smtClean="0"/>
              <a:pPr/>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Requires="p14" p14:dur="250" advClick="0" advTm="4000">
        <p15:prstTrans prst="prestige"/>
      </p:transition>
    </mc:Choice>
    <mc:Fallback>
      <p:transition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pPr/>
              <a:t>2020/9/7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Requires="p14" p14:dur="250" advClick="0" advTm="4000">
        <p15:prstTrans prst="prestige"/>
      </p:transition>
    </mc:Choice>
    <mc:Fallback>
      <p:transition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26772792" y="677285"/>
            <a:ext cx="1152702" cy="6027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52766" tIns="126379" rIns="252766" bIns="126379" rtlCol="0" anchor="ctr"/>
          <a:lstStyle/>
          <a:p>
            <a:pPr algn="ctr"/>
            <a:endParaRPr lang="en-US" sz="5250" dirty="0"/>
          </a:p>
        </p:txBody>
      </p:sp>
      <p:sp>
        <p:nvSpPr>
          <p:cNvPr id="6" name="Isosceles Triangle 10"/>
          <p:cNvSpPr/>
          <p:nvPr userDrawn="1"/>
        </p:nvSpPr>
        <p:spPr>
          <a:xfrm rot="10610802">
            <a:off x="26786573" y="885415"/>
            <a:ext cx="1154587" cy="54982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52766" tIns="126379" rIns="252766" bIns="126379" rtlCol="0" anchor="ctr"/>
          <a:lstStyle/>
          <a:p>
            <a:pPr algn="ctr"/>
            <a:endParaRPr lang="en-US" sz="5250"/>
          </a:p>
        </p:txBody>
      </p:sp>
      <p:sp>
        <p:nvSpPr>
          <p:cNvPr id="7" name="Slide Number Placeholder 5"/>
          <p:cNvSpPr txBox="1"/>
          <p:nvPr userDrawn="1"/>
        </p:nvSpPr>
        <p:spPr>
          <a:xfrm>
            <a:off x="26833024" y="573760"/>
            <a:ext cx="1061674" cy="981518"/>
          </a:xfrm>
          <a:prstGeom prst="rect">
            <a:avLst/>
          </a:prstGeom>
        </p:spPr>
        <p:txBody>
          <a:bodyPr vert="horz" lIns="0" tIns="0" rIns="0" bIns="12637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2760" smtClean="0"/>
              <a:pPr/>
              <a:t>‹#›</a:t>
            </a:fld>
            <a:endParaRPr lang="en-US" sz="2760" dirty="0"/>
          </a:p>
        </p:txBody>
      </p:sp>
      <p:grpSp>
        <p:nvGrpSpPr>
          <p:cNvPr id="8" name="Group 5"/>
          <p:cNvGrpSpPr/>
          <p:nvPr userDrawn="1"/>
        </p:nvGrpSpPr>
        <p:grpSpPr>
          <a:xfrm>
            <a:off x="1094232" y="13247918"/>
            <a:ext cx="705770" cy="619160"/>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240783" tIns="120390" rIns="240783" bIns="120390" numCol="1" anchor="t" anchorCtr="0" compatLnSpc="1"/>
            <a:lstStyle/>
            <a:p>
              <a:endParaRPr lang="id-ID" sz="5250"/>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240783" tIns="120390" rIns="240783" bIns="120390" numCol="1" anchor="t" anchorCtr="0" compatLnSpc="1"/>
            <a:lstStyle/>
            <a:p>
              <a:endParaRPr lang="id-ID" sz="5250"/>
            </a:p>
          </p:txBody>
        </p:sp>
      </p:grpSp>
      <p:grpSp>
        <p:nvGrpSpPr>
          <p:cNvPr id="11" name="Group 9"/>
          <p:cNvGrpSpPr/>
          <p:nvPr userDrawn="1"/>
        </p:nvGrpSpPr>
        <p:grpSpPr>
          <a:xfrm flipH="1">
            <a:off x="2940815" y="13247918"/>
            <a:ext cx="705770" cy="619160"/>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240783" tIns="120390" rIns="240783" bIns="120390" numCol="1" anchor="t" anchorCtr="0" compatLnSpc="1"/>
            <a:lstStyle/>
            <a:p>
              <a:endParaRPr lang="id-ID" sz="5250"/>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240783" tIns="120390" rIns="240783" bIns="120390" numCol="1" anchor="t" anchorCtr="0" compatLnSpc="1"/>
            <a:lstStyle/>
            <a:p>
              <a:endParaRPr lang="id-ID" sz="5250"/>
            </a:p>
          </p:txBody>
        </p:sp>
      </p:grpSp>
      <p:cxnSp>
        <p:nvCxnSpPr>
          <p:cNvPr id="14" name="Straight Connector 3"/>
          <p:cNvCxnSpPr/>
          <p:nvPr userDrawn="1"/>
        </p:nvCxnSpPr>
        <p:spPr>
          <a:xfrm>
            <a:off x="1740815" y="13565285"/>
            <a:ext cx="1200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440000" y="576666"/>
            <a:ext cx="25920001" cy="2400000"/>
          </a:xfrm>
        </p:spPr>
        <p:txBody>
          <a:bodyPr/>
          <a:lstStyle/>
          <a:p>
            <a:r>
              <a:rPr lang="zh-CN" altLang="en-US"/>
              <a:t>单击此处编辑母版标题样式</a:t>
            </a:r>
          </a:p>
        </p:txBody>
      </p:sp>
      <p:sp>
        <p:nvSpPr>
          <p:cNvPr id="3" name="内容占位符 2"/>
          <p:cNvSpPr>
            <a:spLocks noGrp="1"/>
          </p:cNvSpPr>
          <p:nvPr>
            <p:ph idx="1"/>
          </p:nvPr>
        </p:nvSpPr>
        <p:spPr>
          <a:xfrm>
            <a:off x="1440000" y="3360002"/>
            <a:ext cx="25920001" cy="950333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440000" y="13346673"/>
            <a:ext cx="6720000" cy="766667"/>
          </a:xfrm>
        </p:spPr>
        <p:txBody>
          <a:bodyPr/>
          <a:lstStyle/>
          <a:p>
            <a:fld id="{530820CF-B880-4189-942D-D702A7CBA730}" type="datetimeFigureOut">
              <a:rPr lang="zh-CN" altLang="en-US" smtClean="0"/>
              <a:pPr/>
              <a:t>2020/9/7</a:t>
            </a:fld>
            <a:endParaRPr lang="zh-CN" altLang="en-US"/>
          </a:p>
        </p:txBody>
      </p:sp>
      <p:sp>
        <p:nvSpPr>
          <p:cNvPr id="5" name="页脚占位符 4"/>
          <p:cNvSpPr>
            <a:spLocks noGrp="1"/>
          </p:cNvSpPr>
          <p:nvPr>
            <p:ph type="ftr" sz="quarter" idx="11"/>
          </p:nvPr>
        </p:nvSpPr>
        <p:spPr>
          <a:xfrm>
            <a:off x="9840000" y="13346673"/>
            <a:ext cx="9120000" cy="766667"/>
          </a:xfrm>
        </p:spPr>
        <p:txBody>
          <a:bodyPr/>
          <a:lstStyle/>
          <a:p>
            <a:endParaRPr lang="zh-CN" altLang="en-US"/>
          </a:p>
        </p:txBody>
      </p:sp>
      <p:sp>
        <p:nvSpPr>
          <p:cNvPr id="6" name="灯片编号占位符 5"/>
          <p:cNvSpPr>
            <a:spLocks noGrp="1"/>
          </p:cNvSpPr>
          <p:nvPr>
            <p:ph type="sldNum" sz="quarter" idx="12"/>
          </p:nvPr>
        </p:nvSpPr>
        <p:spPr>
          <a:xfrm>
            <a:off x="20640001" y="13346673"/>
            <a:ext cx="6720000" cy="766667"/>
          </a:xfrm>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Requires="p14" p14:dur="250" advClick="0" advTm="4000">
        <p15:prstTrans prst="prestige"/>
      </p:transition>
    </mc:Choice>
    <mc:Fallback>
      <p:transition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竖排标题与文本">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82140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mc:AlternateContent xmlns:mc="http://schemas.openxmlformats.org/markup-compatibility/2006">
    <mc:Choice xmlns:p15="http://schemas.microsoft.com/office/powerpoint/2012/main" xmlns="" Requires="p15">
      <p:transition xmlns:p14="http://schemas.microsoft.com/office/powerpoint/2010/main" Requires="p14" p14:dur="250" advClick="0" advTm="4000">
        <p15:prstTrans prst="prestige"/>
      </p:transition>
    </mc:Choice>
    <mc:Fallback>
      <p:transition advClick="0" advTm="4000">
        <p:fade/>
      </p:transition>
    </mc:Fallback>
  </mc:AlternateContent>
  <p:txStyles>
    <p:titleStyle>
      <a:lvl1pPr algn="l" defTabSz="1920240" rtl="0" eaLnBrk="1" latinLnBrk="0" hangingPunct="1">
        <a:lnSpc>
          <a:spcPct val="90000"/>
        </a:lnSpc>
        <a:spcBef>
          <a:spcPct val="0"/>
        </a:spcBef>
        <a:buNone/>
        <a:defRPr sz="9240" kern="1200">
          <a:solidFill>
            <a:schemeClr val="tx1"/>
          </a:solidFill>
          <a:latin typeface="+mj-lt"/>
          <a:ea typeface="+mj-ea"/>
          <a:cs typeface="+mj-cs"/>
        </a:defRPr>
      </a:lvl1pPr>
    </p:titleStyle>
    <p:bodyStyle>
      <a:lvl1pPr marL="480060" indent="-480060" algn="l" defTabSz="1920240" rtl="0" eaLnBrk="1" latinLnBrk="0" hangingPunct="1">
        <a:lnSpc>
          <a:spcPct val="90000"/>
        </a:lnSpc>
        <a:spcBef>
          <a:spcPct val="421000"/>
        </a:spcBef>
        <a:buFont typeface="Arial" panose="020B0604020202020204" pitchFamily="34" charset="0"/>
        <a:buChar char="•"/>
        <a:defRPr sz="5880" kern="1200">
          <a:solidFill>
            <a:schemeClr val="tx1"/>
          </a:solidFill>
          <a:latin typeface="+mn-lt"/>
          <a:ea typeface="+mn-ea"/>
          <a:cs typeface="+mn-cs"/>
        </a:defRPr>
      </a:lvl1pPr>
      <a:lvl2pPr marL="1440180" indent="-480060" algn="l" defTabSz="1920240" rtl="0" eaLnBrk="1" latinLnBrk="0" hangingPunct="1">
        <a:lnSpc>
          <a:spcPct val="90000"/>
        </a:lnSpc>
        <a:spcBef>
          <a:spcPct val="211000"/>
        </a:spcBef>
        <a:buFont typeface="Arial" panose="020B0604020202020204" pitchFamily="34" charset="0"/>
        <a:buChar char="•"/>
        <a:defRPr sz="5040" kern="1200">
          <a:solidFill>
            <a:schemeClr val="tx1"/>
          </a:solidFill>
          <a:latin typeface="+mn-lt"/>
          <a:ea typeface="+mn-ea"/>
          <a:cs typeface="+mn-cs"/>
        </a:defRPr>
      </a:lvl2pPr>
      <a:lvl3pPr marL="2400300" indent="-480060" algn="l" defTabSz="1920240" rtl="0" eaLnBrk="1" latinLnBrk="0" hangingPunct="1">
        <a:lnSpc>
          <a:spcPct val="90000"/>
        </a:lnSpc>
        <a:spcBef>
          <a:spcPct val="211000"/>
        </a:spcBef>
        <a:buFont typeface="Arial" panose="020B0604020202020204" pitchFamily="34" charset="0"/>
        <a:buChar char="•"/>
        <a:defRPr sz="4200" kern="1200">
          <a:solidFill>
            <a:schemeClr val="tx1"/>
          </a:solidFill>
          <a:latin typeface="+mn-lt"/>
          <a:ea typeface="+mn-ea"/>
          <a:cs typeface="+mn-cs"/>
        </a:defRPr>
      </a:lvl3pPr>
      <a:lvl4pPr marL="3359785" indent="-480060" algn="l" defTabSz="1920240" rtl="0" eaLnBrk="1" latinLnBrk="0" hangingPunct="1">
        <a:lnSpc>
          <a:spcPct val="90000"/>
        </a:lnSpc>
        <a:spcBef>
          <a:spcPct val="211000"/>
        </a:spcBef>
        <a:buFont typeface="Arial" panose="020B0604020202020204" pitchFamily="34" charset="0"/>
        <a:buChar char="•"/>
        <a:defRPr sz="3780" kern="1200">
          <a:solidFill>
            <a:schemeClr val="tx1"/>
          </a:solidFill>
          <a:latin typeface="+mn-lt"/>
          <a:ea typeface="+mn-ea"/>
          <a:cs typeface="+mn-cs"/>
        </a:defRPr>
      </a:lvl4pPr>
      <a:lvl5pPr marL="4319905" indent="-480060" algn="l" defTabSz="1920240" rtl="0" eaLnBrk="1" latinLnBrk="0" hangingPunct="1">
        <a:lnSpc>
          <a:spcPct val="90000"/>
        </a:lnSpc>
        <a:spcBef>
          <a:spcPct val="211000"/>
        </a:spcBef>
        <a:buFont typeface="Arial" panose="020B0604020202020204" pitchFamily="34" charset="0"/>
        <a:buChar char="•"/>
        <a:defRPr sz="3780" kern="1200">
          <a:solidFill>
            <a:schemeClr val="tx1"/>
          </a:solidFill>
          <a:latin typeface="+mn-lt"/>
          <a:ea typeface="+mn-ea"/>
          <a:cs typeface="+mn-cs"/>
        </a:defRPr>
      </a:lvl5pPr>
      <a:lvl6pPr marL="5280025" indent="-480060" algn="l" defTabSz="1920240" rtl="0" eaLnBrk="1" latinLnBrk="0" hangingPunct="1">
        <a:lnSpc>
          <a:spcPct val="90000"/>
        </a:lnSpc>
        <a:spcBef>
          <a:spcPct val="211000"/>
        </a:spcBef>
        <a:buFont typeface="Arial" panose="020B0604020202020204" pitchFamily="34" charset="0"/>
        <a:buChar char="•"/>
        <a:defRPr sz="3780" kern="1200">
          <a:solidFill>
            <a:schemeClr val="tx1"/>
          </a:solidFill>
          <a:latin typeface="+mn-lt"/>
          <a:ea typeface="+mn-ea"/>
          <a:cs typeface="+mn-cs"/>
        </a:defRPr>
      </a:lvl6pPr>
      <a:lvl7pPr marL="6240145" indent="-480060" algn="l" defTabSz="1920240" rtl="0" eaLnBrk="1" latinLnBrk="0" hangingPunct="1">
        <a:lnSpc>
          <a:spcPct val="90000"/>
        </a:lnSpc>
        <a:spcBef>
          <a:spcPct val="211000"/>
        </a:spcBef>
        <a:buFont typeface="Arial" panose="020B0604020202020204" pitchFamily="34" charset="0"/>
        <a:buChar char="•"/>
        <a:defRPr sz="3780" kern="1200">
          <a:solidFill>
            <a:schemeClr val="tx1"/>
          </a:solidFill>
          <a:latin typeface="+mn-lt"/>
          <a:ea typeface="+mn-ea"/>
          <a:cs typeface="+mn-cs"/>
        </a:defRPr>
      </a:lvl7pPr>
      <a:lvl8pPr marL="7200265" indent="-480060" algn="l" defTabSz="1920240" rtl="0" eaLnBrk="1" latinLnBrk="0" hangingPunct="1">
        <a:lnSpc>
          <a:spcPct val="90000"/>
        </a:lnSpc>
        <a:spcBef>
          <a:spcPct val="211000"/>
        </a:spcBef>
        <a:buFont typeface="Arial" panose="020B0604020202020204" pitchFamily="34" charset="0"/>
        <a:buChar char="•"/>
        <a:defRPr sz="3780" kern="1200">
          <a:solidFill>
            <a:schemeClr val="tx1"/>
          </a:solidFill>
          <a:latin typeface="+mn-lt"/>
          <a:ea typeface="+mn-ea"/>
          <a:cs typeface="+mn-cs"/>
        </a:defRPr>
      </a:lvl8pPr>
      <a:lvl9pPr marL="8159750" indent="-480060" algn="l" defTabSz="1920240" rtl="0" eaLnBrk="1" latinLnBrk="0" hangingPunct="1">
        <a:lnSpc>
          <a:spcPct val="90000"/>
        </a:lnSpc>
        <a:spcBef>
          <a:spcPct val="211000"/>
        </a:spcBef>
        <a:buFont typeface="Arial" panose="020B0604020202020204" pitchFamily="34" charset="0"/>
        <a:buChar char="•"/>
        <a:defRPr sz="3780" kern="1200">
          <a:solidFill>
            <a:schemeClr val="tx1"/>
          </a:solidFill>
          <a:latin typeface="+mn-lt"/>
          <a:ea typeface="+mn-ea"/>
          <a:cs typeface="+mn-cs"/>
        </a:defRPr>
      </a:lvl9pPr>
    </p:bodyStyle>
    <p:otherStyle>
      <a:defPPr>
        <a:defRPr lang="zh-CN"/>
      </a:defPPr>
      <a:lvl1pPr marL="0" algn="l" defTabSz="1920240" rtl="0" eaLnBrk="1" latinLnBrk="0" hangingPunct="1">
        <a:defRPr sz="3780" kern="1200">
          <a:solidFill>
            <a:schemeClr val="tx1"/>
          </a:solidFill>
          <a:latin typeface="+mn-lt"/>
          <a:ea typeface="+mn-ea"/>
          <a:cs typeface="+mn-cs"/>
        </a:defRPr>
      </a:lvl1pPr>
      <a:lvl2pPr marL="960120" algn="l" defTabSz="1920240" rtl="0" eaLnBrk="1" latinLnBrk="0" hangingPunct="1">
        <a:defRPr sz="3780" kern="1200">
          <a:solidFill>
            <a:schemeClr val="tx1"/>
          </a:solidFill>
          <a:latin typeface="+mn-lt"/>
          <a:ea typeface="+mn-ea"/>
          <a:cs typeface="+mn-cs"/>
        </a:defRPr>
      </a:lvl2pPr>
      <a:lvl3pPr marL="1920240" algn="l" defTabSz="1920240" rtl="0" eaLnBrk="1" latinLnBrk="0" hangingPunct="1">
        <a:defRPr sz="3780" kern="1200">
          <a:solidFill>
            <a:schemeClr val="tx1"/>
          </a:solidFill>
          <a:latin typeface="+mn-lt"/>
          <a:ea typeface="+mn-ea"/>
          <a:cs typeface="+mn-cs"/>
        </a:defRPr>
      </a:lvl3pPr>
      <a:lvl4pPr marL="2879725" algn="l" defTabSz="1920240" rtl="0" eaLnBrk="1" latinLnBrk="0" hangingPunct="1">
        <a:defRPr sz="3780" kern="1200">
          <a:solidFill>
            <a:schemeClr val="tx1"/>
          </a:solidFill>
          <a:latin typeface="+mn-lt"/>
          <a:ea typeface="+mn-ea"/>
          <a:cs typeface="+mn-cs"/>
        </a:defRPr>
      </a:lvl4pPr>
      <a:lvl5pPr marL="3839845" algn="l" defTabSz="1920240" rtl="0" eaLnBrk="1" latinLnBrk="0" hangingPunct="1">
        <a:defRPr sz="3780" kern="1200">
          <a:solidFill>
            <a:schemeClr val="tx1"/>
          </a:solidFill>
          <a:latin typeface="+mn-lt"/>
          <a:ea typeface="+mn-ea"/>
          <a:cs typeface="+mn-cs"/>
        </a:defRPr>
      </a:lvl5pPr>
      <a:lvl6pPr marL="4799965" algn="l" defTabSz="1920240" rtl="0" eaLnBrk="1" latinLnBrk="0" hangingPunct="1">
        <a:defRPr sz="3780" kern="1200">
          <a:solidFill>
            <a:schemeClr val="tx1"/>
          </a:solidFill>
          <a:latin typeface="+mn-lt"/>
          <a:ea typeface="+mn-ea"/>
          <a:cs typeface="+mn-cs"/>
        </a:defRPr>
      </a:lvl6pPr>
      <a:lvl7pPr marL="5760085" algn="l" defTabSz="1920240" rtl="0" eaLnBrk="1" latinLnBrk="0" hangingPunct="1">
        <a:defRPr sz="3780" kern="1200">
          <a:solidFill>
            <a:schemeClr val="tx1"/>
          </a:solidFill>
          <a:latin typeface="+mn-lt"/>
          <a:ea typeface="+mn-ea"/>
          <a:cs typeface="+mn-cs"/>
        </a:defRPr>
      </a:lvl7pPr>
      <a:lvl8pPr marL="6720205" algn="l" defTabSz="1920240" rtl="0" eaLnBrk="1" latinLnBrk="0" hangingPunct="1">
        <a:defRPr sz="3780" kern="1200">
          <a:solidFill>
            <a:schemeClr val="tx1"/>
          </a:solidFill>
          <a:latin typeface="+mn-lt"/>
          <a:ea typeface="+mn-ea"/>
          <a:cs typeface="+mn-cs"/>
        </a:defRPr>
      </a:lvl8pPr>
      <a:lvl9pPr marL="7679690" algn="l" defTabSz="1920240" rtl="0" eaLnBrk="1" latinLnBrk="0" hangingPunct="1">
        <a:defRPr sz="3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Tree>
    <p:custDataLst>
      <p:tags r:id="rId1"/>
    </p:custDataLst>
  </p:cSld>
  <p:clrMapOvr>
    <a:masterClrMapping/>
  </p:clrMapOvr>
  <mc:AlternateContent xmlns:mc="http://schemas.openxmlformats.org/markup-compatibility/2006">
    <mc:Choice xmlns:p15="http://schemas.microsoft.com/office/powerpoint/2012/main" xmlns="" Requires="p15">
      <p:transition xmlns:p14="http://schemas.microsoft.com/office/powerpoint/2010/main" Requires="p14" p14:dur="250" advClick="0" advTm="4000">
        <p15:prstTrans prst="prestige"/>
      </p:transition>
    </mc:Choice>
    <mc:Fallback>
      <p:transition advClick="0" advTm="4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2"/>
          <p:cNvSpPr>
            <a:spLocks noGrp="1"/>
          </p:cNvSpPr>
          <p:nvPr/>
        </p:nvSpPr>
        <p:spPr>
          <a:xfrm>
            <a:off x="2818667" y="1187980"/>
            <a:ext cx="14372053" cy="1738100"/>
          </a:xfrm>
          <a:prstGeom prst="rect">
            <a:avLst/>
          </a:prstGeom>
        </p:spPr>
        <p:txBody>
          <a:bodyPr vert="horz" lIns="383922" tIns="191962" rIns="383922" bIns="191962" rtlCol="0" anchor="ctr">
            <a:noAutofit/>
          </a:bodyPr>
          <a:lstStyle>
            <a:lvl1pPr algn="l" defTabSz="1889125" rtl="0" eaLnBrk="1" latinLnBrk="0" hangingPunct="1">
              <a:lnSpc>
                <a:spcPct val="90000"/>
              </a:lnSpc>
              <a:spcBef>
                <a:spcPct val="0"/>
              </a:spcBef>
              <a:buNone/>
              <a:defRPr lang="en-US" sz="6200" kern="1200">
                <a:solidFill>
                  <a:schemeClr val="tx1"/>
                </a:solidFill>
                <a:latin typeface="Lato" panose="020F0502020204030203" pitchFamily="34" charset="0"/>
                <a:ea typeface="+mj-ea"/>
                <a:cs typeface="+mj-cs"/>
              </a:defRPr>
            </a:lvl1pPr>
          </a:lstStyle>
          <a:p>
            <a:r>
              <a:rPr lang="zh-CN" altLang="en-US" sz="5880" b="1" spc="600" dirty="0">
                <a:solidFill>
                  <a:schemeClr val="bg1"/>
                </a:solidFill>
                <a:latin typeface="微软雅黑" panose="020B0503020204020204" pitchFamily="34" charset="-122"/>
                <a:ea typeface="微软雅黑" panose="020B0503020204020204" pitchFamily="34" charset="-122"/>
                <a:cs typeface="+mn-cs"/>
              </a:rPr>
              <a:t>徽商银行信e贷</a:t>
            </a:r>
            <a:r>
              <a:rPr lang="zh-CN" altLang="en-US" sz="5880" b="1" spc="600" dirty="0" smtClean="0">
                <a:solidFill>
                  <a:schemeClr val="bg1"/>
                </a:solidFill>
                <a:latin typeface="微软雅黑" panose="020B0503020204020204" pitchFamily="34" charset="-122"/>
                <a:ea typeface="微软雅黑" panose="020B0503020204020204" pitchFamily="34" charset="-122"/>
                <a:cs typeface="+mn-cs"/>
              </a:rPr>
              <a:t>——三个特点</a:t>
            </a:r>
            <a:endParaRPr kumimoji="1" lang="zh-CN" altLang="en-US" sz="4200" b="1" spc="600" dirty="0">
              <a:solidFill>
                <a:schemeClr val="bg1"/>
              </a:solidFill>
              <a:latin typeface="微软雅黑" panose="020B0503020204020204" pitchFamily="34" charset="-122"/>
              <a:ea typeface="微软雅黑" panose="020B0503020204020204" pitchFamily="34" charset="-122"/>
              <a:cs typeface="+mn-cs"/>
            </a:endParaRPr>
          </a:p>
        </p:txBody>
      </p:sp>
      <p:grpSp>
        <p:nvGrpSpPr>
          <p:cNvPr id="2" name="组合 100"/>
          <p:cNvGrpSpPr/>
          <p:nvPr/>
        </p:nvGrpSpPr>
        <p:grpSpPr>
          <a:xfrm>
            <a:off x="2273554" y="2333249"/>
            <a:ext cx="5937464" cy="468718"/>
            <a:chOff x="3219679" y="2534889"/>
            <a:chExt cx="2827717" cy="223227"/>
          </a:xfrm>
        </p:grpSpPr>
        <p:cxnSp>
          <p:nvCxnSpPr>
            <p:cNvPr id="102" name="直接连接符 101"/>
            <p:cNvCxnSpPr/>
            <p:nvPr/>
          </p:nvCxnSpPr>
          <p:spPr>
            <a:xfrm>
              <a:off x="3312769" y="2579339"/>
              <a:ext cx="1094359"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4586348" y="2704751"/>
              <a:ext cx="832330"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4409508" y="2580926"/>
              <a:ext cx="176840" cy="123825"/>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3219679" y="2534889"/>
              <a:ext cx="88900" cy="88900"/>
            </a:xfrm>
            <a:prstGeom prst="ellipse">
              <a:avLst/>
            </a:prstGeom>
            <a:noFill/>
            <a:ln>
              <a:solidFill>
                <a:srgbClr val="25A6F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a:p>
          </p:txBody>
        </p:sp>
        <p:sp>
          <p:nvSpPr>
            <p:cNvPr id="106" name="椭圆 105"/>
            <p:cNvSpPr/>
            <p:nvPr/>
          </p:nvSpPr>
          <p:spPr>
            <a:xfrm>
              <a:off x="5419694" y="2660301"/>
              <a:ext cx="88900" cy="889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80"/>
            </a:p>
          </p:txBody>
        </p:sp>
        <p:cxnSp>
          <p:nvCxnSpPr>
            <p:cNvPr id="107" name="直接连接符 106"/>
            <p:cNvCxnSpPr/>
            <p:nvPr/>
          </p:nvCxnSpPr>
          <p:spPr>
            <a:xfrm flipH="1">
              <a:off x="5622863" y="2655334"/>
              <a:ext cx="146787" cy="102782"/>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5755755" y="2655334"/>
              <a:ext cx="146787" cy="102782"/>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5900609" y="2655334"/>
              <a:ext cx="146787" cy="102782"/>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 name="组合 109"/>
          <p:cNvGrpSpPr/>
          <p:nvPr/>
        </p:nvGrpSpPr>
        <p:grpSpPr>
          <a:xfrm>
            <a:off x="2818667" y="-10667"/>
            <a:ext cx="16665334" cy="1545333"/>
            <a:chOff x="3415628" y="1546794"/>
            <a:chExt cx="5556694" cy="735887"/>
          </a:xfrm>
        </p:grpSpPr>
        <p:sp>
          <p:nvSpPr>
            <p:cNvPr id="111" name="任意多边形: 形状 110"/>
            <p:cNvSpPr/>
            <p:nvPr/>
          </p:nvSpPr>
          <p:spPr>
            <a:xfrm>
              <a:off x="6719888" y="1582687"/>
              <a:ext cx="1381125" cy="247650"/>
            </a:xfrm>
            <a:custGeom>
              <a:avLst/>
              <a:gdLst>
                <a:gd name="connsiteX0" fmla="*/ 0 w 1381125"/>
                <a:gd name="connsiteY0" fmla="*/ 247650 h 247650"/>
                <a:gd name="connsiteX1" fmla="*/ 342900 w 1381125"/>
                <a:gd name="connsiteY1" fmla="*/ 0 h 247650"/>
                <a:gd name="connsiteX2" fmla="*/ 1381125 w 1381125"/>
                <a:gd name="connsiteY2" fmla="*/ 4763 h 247650"/>
              </a:gdLst>
              <a:ahLst/>
              <a:cxnLst>
                <a:cxn ang="0">
                  <a:pos x="connsiteX0" y="connsiteY0"/>
                </a:cxn>
                <a:cxn ang="0">
                  <a:pos x="connsiteX1" y="connsiteY1"/>
                </a:cxn>
                <a:cxn ang="0">
                  <a:pos x="connsiteX2" y="connsiteY2"/>
                </a:cxn>
              </a:cxnLst>
              <a:rect l="l" t="t" r="r" b="b"/>
              <a:pathLst>
                <a:path w="1381125" h="247650">
                  <a:moveTo>
                    <a:pt x="0" y="247650"/>
                  </a:moveTo>
                  <a:lnTo>
                    <a:pt x="342900" y="0"/>
                  </a:lnTo>
                  <a:lnTo>
                    <a:pt x="1381125" y="4763"/>
                  </a:lnTo>
                </a:path>
              </a:pathLst>
            </a:cu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dirty="0">
                <a:solidFill>
                  <a:schemeClr val="tx1"/>
                </a:solidFill>
              </a:endParaRPr>
            </a:p>
          </p:txBody>
        </p:sp>
        <p:cxnSp>
          <p:nvCxnSpPr>
            <p:cNvPr id="112" name="直接连接符 111"/>
            <p:cNvCxnSpPr/>
            <p:nvPr/>
          </p:nvCxnSpPr>
          <p:spPr>
            <a:xfrm>
              <a:off x="3811378" y="1836592"/>
              <a:ext cx="3708400" cy="0"/>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8533708" y="1960417"/>
              <a:ext cx="353681" cy="24765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3460079" y="1836592"/>
              <a:ext cx="353681" cy="247650"/>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6705722" y="1588942"/>
              <a:ext cx="353681" cy="24765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7698998" y="1960417"/>
              <a:ext cx="832330" cy="0"/>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7522158" y="1836592"/>
              <a:ext cx="176840" cy="123825"/>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7059403" y="1588942"/>
              <a:ext cx="1084116"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a:off x="3415628" y="2046142"/>
              <a:ext cx="88900" cy="88900"/>
            </a:xfrm>
            <a:prstGeom prst="ellipse">
              <a:avLst/>
            </a:prstGeom>
            <a:gradFill flip="none" rotWithShape="1">
              <a:gsLst>
                <a:gs pos="31000">
                  <a:srgbClr val="25A6FC"/>
                </a:gs>
                <a:gs pos="100000">
                  <a:srgbClr val="02F8FF"/>
                </a:gs>
              </a:gsLst>
              <a:lin ang="1890000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a:p>
          </p:txBody>
        </p:sp>
        <p:sp>
          <p:nvSpPr>
            <p:cNvPr id="120" name="椭圆 119"/>
            <p:cNvSpPr/>
            <p:nvPr/>
          </p:nvSpPr>
          <p:spPr>
            <a:xfrm>
              <a:off x="8103258" y="1546794"/>
              <a:ext cx="88900" cy="88900"/>
            </a:xfrm>
            <a:prstGeom prst="ellipse">
              <a:avLst/>
            </a:prstGeom>
            <a:gradFill flip="none" rotWithShape="1">
              <a:gsLst>
                <a:gs pos="31000">
                  <a:srgbClr val="25A6FC"/>
                </a:gs>
                <a:gs pos="100000">
                  <a:srgbClr val="02F8FF"/>
                </a:gs>
              </a:gsLst>
              <a:lin ang="1350000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a:p>
          </p:txBody>
        </p:sp>
        <p:sp>
          <p:nvSpPr>
            <p:cNvPr id="121" name="椭圆 120"/>
            <p:cNvSpPr/>
            <p:nvPr/>
          </p:nvSpPr>
          <p:spPr>
            <a:xfrm>
              <a:off x="8883422" y="2193781"/>
              <a:ext cx="88900" cy="88900"/>
            </a:xfrm>
            <a:prstGeom prst="ellipse">
              <a:avLst/>
            </a:prstGeom>
            <a:no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a:p>
          </p:txBody>
        </p:sp>
        <p:sp>
          <p:nvSpPr>
            <p:cNvPr id="122" name="任意多边形: 形状 121"/>
            <p:cNvSpPr/>
            <p:nvPr/>
          </p:nvSpPr>
          <p:spPr>
            <a:xfrm>
              <a:off x="3486150" y="1835100"/>
              <a:ext cx="5405438" cy="366712"/>
            </a:xfrm>
            <a:custGeom>
              <a:avLst/>
              <a:gdLst>
                <a:gd name="connsiteX0" fmla="*/ 0 w 5405438"/>
                <a:gd name="connsiteY0" fmla="*/ 233362 h 366712"/>
                <a:gd name="connsiteX1" fmla="*/ 328613 w 5405438"/>
                <a:gd name="connsiteY1" fmla="*/ 0 h 366712"/>
                <a:gd name="connsiteX2" fmla="*/ 4043363 w 5405438"/>
                <a:gd name="connsiteY2" fmla="*/ 0 h 366712"/>
                <a:gd name="connsiteX3" fmla="*/ 4214813 w 5405438"/>
                <a:gd name="connsiteY3" fmla="*/ 123825 h 366712"/>
                <a:gd name="connsiteX4" fmla="*/ 5048250 w 5405438"/>
                <a:gd name="connsiteY4" fmla="*/ 123825 h 366712"/>
                <a:gd name="connsiteX5" fmla="*/ 5405438 w 5405438"/>
                <a:gd name="connsiteY5" fmla="*/ 366712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438" h="366712">
                  <a:moveTo>
                    <a:pt x="0" y="233362"/>
                  </a:moveTo>
                  <a:lnTo>
                    <a:pt x="328613" y="0"/>
                  </a:lnTo>
                  <a:lnTo>
                    <a:pt x="4043363" y="0"/>
                  </a:lnTo>
                  <a:lnTo>
                    <a:pt x="4214813" y="123825"/>
                  </a:lnTo>
                  <a:lnTo>
                    <a:pt x="5048250" y="123825"/>
                  </a:lnTo>
                  <a:lnTo>
                    <a:pt x="5405438" y="366712"/>
                  </a:lnTo>
                </a:path>
              </a:pathLst>
            </a:cu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780"/>
            </a:p>
          </p:txBody>
        </p:sp>
        <p:sp>
          <p:nvSpPr>
            <p:cNvPr id="123" name="任意多边形: 形状 122"/>
            <p:cNvSpPr/>
            <p:nvPr/>
          </p:nvSpPr>
          <p:spPr>
            <a:xfrm flipV="1">
              <a:off x="3923448" y="1832743"/>
              <a:ext cx="3417304" cy="115190"/>
            </a:xfrm>
            <a:custGeom>
              <a:avLst/>
              <a:gdLst>
                <a:gd name="connsiteX0" fmla="*/ 0 w 4221480"/>
                <a:gd name="connsiteY0" fmla="*/ 236220 h 236220"/>
                <a:gd name="connsiteX1" fmla="*/ 320040 w 4221480"/>
                <a:gd name="connsiteY1" fmla="*/ 0 h 236220"/>
                <a:gd name="connsiteX2" fmla="*/ 4053840 w 4221480"/>
                <a:gd name="connsiteY2" fmla="*/ 0 h 236220"/>
                <a:gd name="connsiteX3" fmla="*/ 4221480 w 4221480"/>
                <a:gd name="connsiteY3" fmla="*/ 137160 h 236220"/>
                <a:gd name="connsiteX4" fmla="*/ 152400 w 4221480"/>
                <a:gd name="connsiteY4" fmla="*/ 129540 h 236220"/>
                <a:gd name="connsiteX0-1" fmla="*/ 167640 w 4069080"/>
                <a:gd name="connsiteY0-2" fmla="*/ 0 h 137160"/>
                <a:gd name="connsiteX1-3" fmla="*/ 3901440 w 4069080"/>
                <a:gd name="connsiteY1-4" fmla="*/ 0 h 137160"/>
                <a:gd name="connsiteX2-5" fmla="*/ 4069080 w 4069080"/>
                <a:gd name="connsiteY2-6" fmla="*/ 137160 h 137160"/>
                <a:gd name="connsiteX3-7" fmla="*/ 0 w 4069080"/>
                <a:gd name="connsiteY3-8" fmla="*/ 129540 h 137160"/>
                <a:gd name="connsiteX0-9" fmla="*/ 167640 w 4069080"/>
                <a:gd name="connsiteY0-10" fmla="*/ 0 h 137160"/>
                <a:gd name="connsiteX1-11" fmla="*/ 3901440 w 4069080"/>
                <a:gd name="connsiteY1-12" fmla="*/ 0 h 137160"/>
                <a:gd name="connsiteX2-13" fmla="*/ 4069080 w 4069080"/>
                <a:gd name="connsiteY2-14" fmla="*/ 137160 h 137160"/>
                <a:gd name="connsiteX3-15" fmla="*/ 0 w 4069080"/>
                <a:gd name="connsiteY3-16" fmla="*/ 129540 h 137160"/>
                <a:gd name="connsiteX4-17" fmla="*/ 167640 w 4069080"/>
                <a:gd name="connsiteY4-18" fmla="*/ 0 h 137160"/>
                <a:gd name="connsiteX0-19" fmla="*/ 167640 w 4069080"/>
                <a:gd name="connsiteY0-20" fmla="*/ 0 h 137160"/>
                <a:gd name="connsiteX1-21" fmla="*/ 3901440 w 4069080"/>
                <a:gd name="connsiteY1-22" fmla="*/ 0 h 137160"/>
                <a:gd name="connsiteX2-23" fmla="*/ 4069080 w 4069080"/>
                <a:gd name="connsiteY2-24" fmla="*/ 137160 h 137160"/>
                <a:gd name="connsiteX3-25" fmla="*/ 0 w 4069080"/>
                <a:gd name="connsiteY3-26" fmla="*/ 135212 h 137160"/>
                <a:gd name="connsiteX4-27" fmla="*/ 167640 w 4069080"/>
                <a:gd name="connsiteY4-28" fmla="*/ 0 h 13716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069080" h="137160">
                  <a:moveTo>
                    <a:pt x="167640" y="0"/>
                  </a:moveTo>
                  <a:lnTo>
                    <a:pt x="3901440" y="0"/>
                  </a:lnTo>
                  <a:lnTo>
                    <a:pt x="4069080" y="137160"/>
                  </a:lnTo>
                  <a:lnTo>
                    <a:pt x="0" y="135212"/>
                  </a:lnTo>
                  <a:lnTo>
                    <a:pt x="167640" y="0"/>
                  </a:lnTo>
                  <a:close/>
                </a:path>
              </a:pathLst>
            </a:custGeom>
            <a:gradFill flip="none" rotWithShape="1">
              <a:gsLst>
                <a:gs pos="0">
                  <a:srgbClr val="25A6FC"/>
                </a:gs>
                <a:gs pos="100000">
                  <a:schemeClr val="accent3">
                    <a:lumMod val="60000"/>
                    <a:lumOff val="40000"/>
                  </a:schemeClr>
                </a:gs>
              </a:gsLst>
              <a:lin ang="540000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dirty="0"/>
            </a:p>
          </p:txBody>
        </p:sp>
      </p:grpSp>
      <p:grpSp>
        <p:nvGrpSpPr>
          <p:cNvPr id="4" name="组合 6"/>
          <p:cNvGrpSpPr/>
          <p:nvPr/>
        </p:nvGrpSpPr>
        <p:grpSpPr>
          <a:xfrm>
            <a:off x="6068777" y="4294622"/>
            <a:ext cx="14557172" cy="3379967"/>
            <a:chOff x="2254804" y="1963309"/>
            <a:chExt cx="6932853" cy="1609709"/>
          </a:xfrm>
        </p:grpSpPr>
        <p:sp>
          <p:nvSpPr>
            <p:cNvPr id="8" name="Rounded Rectangle 5" descr="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
            <p:cNvSpPr/>
            <p:nvPr/>
          </p:nvSpPr>
          <p:spPr>
            <a:xfrm>
              <a:off x="2254804" y="1963309"/>
              <a:ext cx="3734528" cy="1609709"/>
            </a:xfrm>
            <a:prstGeom prst="roundRect">
              <a:avLst>
                <a:gd name="adj" fmla="val 5551"/>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dirty="0"/>
            </a:p>
          </p:txBody>
        </p:sp>
        <p:sp>
          <p:nvSpPr>
            <p:cNvPr id="9" name="矩形 8"/>
            <p:cNvSpPr/>
            <p:nvPr/>
          </p:nvSpPr>
          <p:spPr>
            <a:xfrm>
              <a:off x="6525089" y="2816069"/>
              <a:ext cx="2662568" cy="351108"/>
            </a:xfrm>
            <a:prstGeom prst="rect">
              <a:avLst/>
            </a:prstGeom>
          </p:spPr>
          <p:txBody>
            <a:bodyPr wrap="square">
              <a:spAutoFit/>
            </a:bodyPr>
            <a:lstStyle/>
            <a:p>
              <a:r>
                <a:rPr lang="zh-CN" altLang="zh-CN" sz="4200" b="1" dirty="0">
                  <a:solidFill>
                    <a:schemeClr val="bg1"/>
                  </a:solidFill>
                  <a:latin typeface="微软雅黑" panose="020B0503020204020204" pitchFamily="34" charset="-122"/>
                  <a:ea typeface="微软雅黑" panose="020B0503020204020204" pitchFamily="34" charset="-122"/>
                </a:rPr>
                <a:t>额度最高</a:t>
              </a:r>
              <a:r>
                <a:rPr lang="en-US" altLang="zh-CN" sz="4200" b="1" dirty="0">
                  <a:solidFill>
                    <a:schemeClr val="bg1"/>
                  </a:solidFill>
                  <a:latin typeface="微软雅黑" panose="020B0503020204020204" pitchFamily="34" charset="-122"/>
                  <a:ea typeface="微软雅黑" panose="020B0503020204020204" pitchFamily="34" charset="-122"/>
                </a:rPr>
                <a:t>500</a:t>
              </a:r>
              <a:r>
                <a:rPr lang="zh-CN" altLang="zh-CN" sz="4200" b="1" dirty="0">
                  <a:solidFill>
                    <a:schemeClr val="bg1"/>
                  </a:solidFill>
                  <a:latin typeface="微软雅黑" panose="020B0503020204020204" pitchFamily="34" charset="-122"/>
                  <a:ea typeface="微软雅黑" panose="020B0503020204020204" pitchFamily="34" charset="-122"/>
                </a:rPr>
                <a:t>万</a:t>
              </a:r>
            </a:p>
          </p:txBody>
        </p:sp>
      </p:grpSp>
      <p:grpSp>
        <p:nvGrpSpPr>
          <p:cNvPr id="5" name="组合 9"/>
          <p:cNvGrpSpPr/>
          <p:nvPr/>
        </p:nvGrpSpPr>
        <p:grpSpPr>
          <a:xfrm>
            <a:off x="8998344" y="8872510"/>
            <a:ext cx="10901655" cy="3743243"/>
            <a:chOff x="6193666" y="3905720"/>
            <a:chExt cx="3782632" cy="1773330"/>
          </a:xfrm>
        </p:grpSpPr>
        <p:sp>
          <p:nvSpPr>
            <p:cNvPr id="23" name="Rounded Rectangle 14" descr="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
            <p:cNvSpPr/>
            <p:nvPr/>
          </p:nvSpPr>
          <p:spPr>
            <a:xfrm>
              <a:off x="6193666" y="3905720"/>
              <a:ext cx="3730585" cy="1609709"/>
            </a:xfrm>
            <a:prstGeom prst="roundRect">
              <a:avLst>
                <a:gd name="adj" fmla="val 5551"/>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dirty="0"/>
            </a:p>
          </p:txBody>
        </p:sp>
        <p:grpSp>
          <p:nvGrpSpPr>
            <p:cNvPr id="6" name="组合 24"/>
            <p:cNvGrpSpPr/>
            <p:nvPr/>
          </p:nvGrpSpPr>
          <p:grpSpPr>
            <a:xfrm>
              <a:off x="6259238" y="3993265"/>
              <a:ext cx="3717060" cy="1685785"/>
              <a:chOff x="752100" y="3071691"/>
              <a:chExt cx="3717060" cy="1685785"/>
            </a:xfrm>
          </p:grpSpPr>
          <p:sp>
            <p:nvSpPr>
              <p:cNvPr id="26" name="矩形 25"/>
              <p:cNvSpPr/>
              <p:nvPr/>
            </p:nvSpPr>
            <p:spPr>
              <a:xfrm>
                <a:off x="1182400" y="3532701"/>
                <a:ext cx="3286760" cy="1224775"/>
              </a:xfrm>
              <a:prstGeom prst="rect">
                <a:avLst/>
              </a:prstGeom>
            </p:spPr>
            <p:txBody>
              <a:bodyPr wrap="square">
                <a:spAutoFit/>
                <a:scene3d>
                  <a:camera prst="orthographicFront"/>
                  <a:lightRig rig="threePt" dir="t"/>
                </a:scene3d>
                <a:sp3d contourW="12700"/>
              </a:bodyPr>
              <a:lstStyle/>
              <a:p>
                <a:pPr defTabSz="685800">
                  <a:lnSpc>
                    <a:spcPct val="150000"/>
                  </a:lnSpc>
                  <a:spcBef>
                    <a:spcPts val="0"/>
                  </a:spcBef>
                  <a:spcAft>
                    <a:spcPts val="0"/>
                  </a:spcAft>
                  <a:buClrTx/>
                  <a:buSzTx/>
                  <a:buFontTx/>
                  <a:defRPr/>
                </a:pPr>
                <a:r>
                  <a:rPr lang="zh-CN" altLang="en-US" sz="4200" b="1" dirty="0">
                    <a:solidFill>
                      <a:schemeClr val="bg1"/>
                    </a:solidFill>
                    <a:latin typeface="微软雅黑" panose="020B0503020204020204" pitchFamily="34" charset="-122"/>
                    <a:ea typeface="微软雅黑" panose="020B0503020204020204" pitchFamily="34" charset="-122"/>
                  </a:rPr>
                  <a:t>线上申请、线上审批、线上提</a:t>
                </a:r>
                <a:r>
                  <a:rPr lang="en-US" altLang="zh-CN" sz="4200" b="1" dirty="0">
                    <a:solidFill>
                      <a:schemeClr val="bg1"/>
                    </a:solidFill>
                    <a:latin typeface="微软雅黑" panose="020B0503020204020204" pitchFamily="34" charset="-122"/>
                    <a:ea typeface="微软雅黑" panose="020B0503020204020204" pitchFamily="34" charset="-122"/>
                  </a:rPr>
                  <a:t>/</a:t>
                </a:r>
                <a:r>
                  <a:rPr lang="zh-CN" altLang="en-US" sz="4200" b="1" dirty="0">
                    <a:solidFill>
                      <a:schemeClr val="bg1"/>
                    </a:solidFill>
                    <a:latin typeface="微软雅黑" panose="020B0503020204020204" pitchFamily="34" charset="-122"/>
                    <a:ea typeface="微软雅黑" panose="020B0503020204020204" pitchFamily="34" charset="-122"/>
                  </a:rPr>
                  <a:t>还款，秒批秒贷，</a:t>
                </a:r>
                <a:r>
                  <a:rPr lang="zh-CN" altLang="en-US" sz="6600" b="1" dirty="0">
                    <a:solidFill>
                      <a:schemeClr val="bg1"/>
                    </a:solidFill>
                    <a:latin typeface="微软雅黑" panose="020B0503020204020204" pitchFamily="34" charset="-122"/>
                    <a:ea typeface="微软雅黑" panose="020B0503020204020204" pitchFamily="34" charset="-122"/>
                  </a:rPr>
                  <a:t>随借随</a:t>
                </a:r>
                <a:r>
                  <a:rPr lang="zh-CN" altLang="en-US" sz="6600" b="1" dirty="0" smtClean="0">
                    <a:solidFill>
                      <a:schemeClr val="bg1"/>
                    </a:solidFill>
                    <a:latin typeface="微软雅黑" panose="020B0503020204020204" pitchFamily="34" charset="-122"/>
                    <a:ea typeface="微软雅黑" panose="020B0503020204020204" pitchFamily="34" charset="-122"/>
                  </a:rPr>
                  <a:t>还</a:t>
                </a:r>
                <a:r>
                  <a:rPr lang="zh-CN" altLang="en-US" sz="2800" b="1" dirty="0" smtClean="0">
                    <a:solidFill>
                      <a:schemeClr val="bg1"/>
                    </a:solidFill>
                    <a:latin typeface="微软雅黑" panose="020B0503020204020204" pitchFamily="34" charset="-122"/>
                    <a:ea typeface="微软雅黑" panose="020B0503020204020204" pitchFamily="34" charset="-122"/>
                  </a:rPr>
                  <a:t>（日均笔数</a:t>
                </a:r>
                <a:r>
                  <a:rPr lang="en-US" altLang="zh-CN" sz="2800" b="1" dirty="0" smtClean="0">
                    <a:solidFill>
                      <a:schemeClr val="bg1"/>
                    </a:solidFill>
                    <a:latin typeface="微软雅黑" panose="020B0503020204020204" pitchFamily="34" charset="-122"/>
                    <a:ea typeface="微软雅黑" panose="020B0503020204020204" pitchFamily="34" charset="-122"/>
                  </a:rPr>
                  <a:t>186</a:t>
                </a:r>
                <a:r>
                  <a:rPr lang="zh-CN" altLang="en-US" sz="2800" b="1" dirty="0" smtClean="0">
                    <a:solidFill>
                      <a:schemeClr val="bg1"/>
                    </a:solidFill>
                    <a:latin typeface="微软雅黑" panose="020B0503020204020204" pitchFamily="34" charset="-122"/>
                    <a:ea typeface="微软雅黑" panose="020B0503020204020204" pitchFamily="34" charset="-122"/>
                  </a:rPr>
                  <a:t>笔）</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752100" y="3071691"/>
                <a:ext cx="2241974" cy="471695"/>
              </a:xfrm>
              <a:prstGeom prst="rect">
                <a:avLst/>
              </a:prstGeom>
            </p:spPr>
            <p:txBody>
              <a:bodyPr wrap="square">
                <a:spAutoFit/>
                <a:scene3d>
                  <a:camera prst="orthographicFront"/>
                  <a:lightRig rig="threePt" dir="t"/>
                </a:scene3d>
                <a:sp3d contourW="12700"/>
              </a:bodyPr>
              <a:lstStyle/>
              <a:p>
                <a:pPr>
                  <a:lnSpc>
                    <a:spcPct val="100000"/>
                  </a:lnSpc>
                </a:pPr>
                <a:r>
                  <a:rPr lang="zh-CN" altLang="en-US" sz="5880" b="1" dirty="0">
                    <a:solidFill>
                      <a:schemeClr val="bg1"/>
                    </a:solidFill>
                    <a:latin typeface="微软雅黑" panose="020B0503020204020204" pitchFamily="34" charset="-122"/>
                    <a:ea typeface="微软雅黑" panose="020B0503020204020204" pitchFamily="34" charset="-122"/>
                    <a:sym typeface="+mn-ea"/>
                  </a:rPr>
                  <a:t>      全线上</a:t>
                </a:r>
                <a:endParaRPr lang="zh-CN" altLang="en-US" sz="5880" b="1"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27"/>
          <p:cNvGrpSpPr/>
          <p:nvPr/>
        </p:nvGrpSpPr>
        <p:grpSpPr>
          <a:xfrm>
            <a:off x="7533069" y="4294622"/>
            <a:ext cx="14973533" cy="3454100"/>
            <a:chOff x="2797049" y="1963309"/>
            <a:chExt cx="7131145" cy="1609709"/>
          </a:xfrm>
        </p:grpSpPr>
        <p:sp>
          <p:nvSpPr>
            <p:cNvPr id="29" name="Rounded Rectangle 8" descr="e7d195523061f1c0f55f9af68525816972d868573ada39bc763F3977967589A5F92C178830C92595A6CE4D0132F8C206B2B04C416AAA86B7FD80AB023F78DAEB544E2F013E11B2B95AD21703D1C90034A379EC9026EFAAF5D8D3F6EDD7215B01F2EB414F4EDE30409D8B61380DC7EC398BF814D050B1A52ACB0EE859CB44EE74C1A67D2FC84CC23471FDAC255AABD646"/>
            <p:cNvSpPr/>
            <p:nvPr/>
          </p:nvSpPr>
          <p:spPr>
            <a:xfrm>
              <a:off x="6193666" y="1963309"/>
              <a:ext cx="3734528" cy="1609709"/>
            </a:xfrm>
            <a:prstGeom prst="roundRect">
              <a:avLst>
                <a:gd name="adj" fmla="val 5551"/>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80" dirty="0"/>
            </a:p>
          </p:txBody>
        </p:sp>
        <p:grpSp>
          <p:nvGrpSpPr>
            <p:cNvPr id="10" name="组合 29"/>
            <p:cNvGrpSpPr/>
            <p:nvPr/>
          </p:nvGrpSpPr>
          <p:grpSpPr>
            <a:xfrm>
              <a:off x="2797049" y="2163583"/>
              <a:ext cx="3307669" cy="1050106"/>
              <a:chOff x="-2710089" y="3211948"/>
              <a:chExt cx="3307669" cy="1050106"/>
            </a:xfrm>
          </p:grpSpPr>
          <p:sp>
            <p:nvSpPr>
              <p:cNvPr id="31" name="矩形 30"/>
              <p:cNvSpPr/>
              <p:nvPr/>
            </p:nvSpPr>
            <p:spPr>
              <a:xfrm>
                <a:off x="-2689815" y="3767854"/>
                <a:ext cx="3287395" cy="494200"/>
              </a:xfrm>
              <a:prstGeom prst="rect">
                <a:avLst/>
              </a:prstGeom>
            </p:spPr>
            <p:txBody>
              <a:bodyPr wrap="square">
                <a:spAutoFit/>
                <a:scene3d>
                  <a:camera prst="orthographicFront"/>
                  <a:lightRig rig="threePt" dir="t"/>
                </a:scene3d>
                <a:sp3d contourW="12700"/>
              </a:bodyPr>
              <a:lstStyle/>
              <a:p>
                <a:pPr defTabSz="685800">
                  <a:lnSpc>
                    <a:spcPct val="150000"/>
                  </a:lnSpc>
                  <a:spcBef>
                    <a:spcPts val="0"/>
                  </a:spcBef>
                  <a:spcAft>
                    <a:spcPts val="0"/>
                  </a:spcAft>
                  <a:buClrTx/>
                  <a:buSzTx/>
                  <a:buFontTx/>
                  <a:defRPr/>
                </a:pPr>
                <a:r>
                  <a:rPr lang="zh-CN" altLang="zh-CN" sz="4200" b="1" dirty="0">
                    <a:solidFill>
                      <a:schemeClr val="bg1"/>
                    </a:solidFill>
                    <a:latin typeface="微软雅黑" panose="020B0503020204020204" pitchFamily="34" charset="-122"/>
                    <a:ea typeface="微软雅黑" panose="020B0503020204020204" pitchFamily="34" charset="-122"/>
                  </a:rPr>
                  <a:t>无需抵押担保</a:t>
                </a:r>
              </a:p>
            </p:txBody>
          </p:sp>
          <p:sp>
            <p:nvSpPr>
              <p:cNvPr id="32" name="矩形 31"/>
              <p:cNvSpPr/>
              <p:nvPr/>
            </p:nvSpPr>
            <p:spPr>
              <a:xfrm>
                <a:off x="-2710089" y="3211948"/>
                <a:ext cx="2919095" cy="444131"/>
              </a:xfrm>
              <a:prstGeom prst="rect">
                <a:avLst/>
              </a:prstGeom>
            </p:spPr>
            <p:txBody>
              <a:bodyPr wrap="square">
                <a:spAutoFit/>
                <a:scene3d>
                  <a:camera prst="orthographicFront"/>
                  <a:lightRig rig="threePt" dir="t"/>
                </a:scene3d>
                <a:sp3d contourW="12700"/>
              </a:bodyPr>
              <a:lstStyle/>
              <a:p>
                <a:pPr>
                  <a:lnSpc>
                    <a:spcPct val="100000"/>
                  </a:lnSpc>
                </a:pPr>
                <a:r>
                  <a:rPr lang="zh-CN" altLang="en-US" sz="5880" b="1" dirty="0">
                    <a:solidFill>
                      <a:schemeClr val="bg1"/>
                    </a:solidFill>
                    <a:latin typeface="微软雅黑" panose="020B0503020204020204" pitchFamily="34" charset="-122"/>
                    <a:ea typeface="微软雅黑" panose="020B0503020204020204" pitchFamily="34" charset="-122"/>
                    <a:sym typeface="+mn-ea"/>
                  </a:rPr>
                  <a:t>纯信用</a:t>
                </a:r>
              </a:p>
            </p:txBody>
          </p:sp>
        </p:grpSp>
      </p:grpSp>
      <p:sp>
        <p:nvSpPr>
          <p:cNvPr id="33" name="矩形 32"/>
          <p:cNvSpPr/>
          <p:nvPr/>
        </p:nvSpPr>
        <p:spPr>
          <a:xfrm>
            <a:off x="15080975" y="4641908"/>
            <a:ext cx="4707557" cy="995680"/>
          </a:xfrm>
          <a:prstGeom prst="rect">
            <a:avLst/>
          </a:prstGeom>
        </p:spPr>
        <p:txBody>
          <a:bodyPr wrap="square">
            <a:spAutoFit/>
            <a:scene3d>
              <a:camera prst="orthographicFront"/>
              <a:lightRig rig="threePt" dir="t"/>
            </a:scene3d>
            <a:sp3d contourW="12700"/>
          </a:bodyPr>
          <a:lstStyle/>
          <a:p>
            <a:pPr>
              <a:lnSpc>
                <a:spcPct val="100000"/>
              </a:lnSpc>
            </a:pPr>
            <a:r>
              <a:rPr lang="zh-CN" altLang="en-US" sz="5880" b="1" dirty="0">
                <a:solidFill>
                  <a:schemeClr val="bg1"/>
                </a:solidFill>
                <a:latin typeface="微软雅黑" panose="020B0503020204020204" pitchFamily="34" charset="-122"/>
                <a:ea typeface="微软雅黑" panose="020B0503020204020204" pitchFamily="34" charset="-122"/>
              </a:rPr>
              <a:t>高额度</a:t>
            </a:r>
          </a:p>
        </p:txBody>
      </p:sp>
      <p:sp>
        <p:nvSpPr>
          <p:cNvPr id="34" name="Freeform 24"/>
          <p:cNvSpPr>
            <a:spLocks noEditPoints="1"/>
          </p:cNvSpPr>
          <p:nvPr/>
        </p:nvSpPr>
        <p:spPr bwMode="auto">
          <a:xfrm>
            <a:off x="5386266" y="5015279"/>
            <a:ext cx="1473333" cy="1560000"/>
          </a:xfrm>
          <a:custGeom>
            <a:avLst/>
            <a:gdLst>
              <a:gd name="T0" fmla="*/ 151 w 187"/>
              <a:gd name="T1" fmla="*/ 29 h 198"/>
              <a:gd name="T2" fmla="*/ 124 w 187"/>
              <a:gd name="T3" fmla="*/ 89 h 198"/>
              <a:gd name="T4" fmla="*/ 116 w 187"/>
              <a:gd name="T5" fmla="*/ 89 h 198"/>
              <a:gd name="T6" fmla="*/ 144 w 187"/>
              <a:gd name="T7" fmla="*/ 26 h 198"/>
              <a:gd name="T8" fmla="*/ 100 w 187"/>
              <a:gd name="T9" fmla="*/ 26 h 198"/>
              <a:gd name="T10" fmla="*/ 100 w 187"/>
              <a:gd name="T11" fmla="*/ 175 h 198"/>
              <a:gd name="T12" fmla="*/ 156 w 187"/>
              <a:gd name="T13" fmla="*/ 190 h 198"/>
              <a:gd name="T14" fmla="*/ 156 w 187"/>
              <a:gd name="T15" fmla="*/ 198 h 198"/>
              <a:gd name="T16" fmla="*/ 30 w 187"/>
              <a:gd name="T17" fmla="*/ 198 h 198"/>
              <a:gd name="T18" fmla="*/ 30 w 187"/>
              <a:gd name="T19" fmla="*/ 190 h 198"/>
              <a:gd name="T20" fmla="*/ 84 w 187"/>
              <a:gd name="T21" fmla="*/ 175 h 198"/>
              <a:gd name="T22" fmla="*/ 84 w 187"/>
              <a:gd name="T23" fmla="*/ 26 h 198"/>
              <a:gd name="T24" fmla="*/ 42 w 187"/>
              <a:gd name="T25" fmla="*/ 26 h 198"/>
              <a:gd name="T26" fmla="*/ 71 w 187"/>
              <a:gd name="T27" fmla="*/ 89 h 198"/>
              <a:gd name="T28" fmla="*/ 63 w 187"/>
              <a:gd name="T29" fmla="*/ 89 h 198"/>
              <a:gd name="T30" fmla="*/ 36 w 187"/>
              <a:gd name="T31" fmla="*/ 29 h 198"/>
              <a:gd name="T32" fmla="*/ 9 w 187"/>
              <a:gd name="T33" fmla="*/ 89 h 198"/>
              <a:gd name="T34" fmla="*/ 1 w 187"/>
              <a:gd name="T35" fmla="*/ 89 h 198"/>
              <a:gd name="T36" fmla="*/ 30 w 187"/>
              <a:gd name="T37" fmla="*/ 25 h 198"/>
              <a:gd name="T38" fmla="*/ 30 w 187"/>
              <a:gd name="T39" fmla="*/ 18 h 198"/>
              <a:gd name="T40" fmla="*/ 30 w 187"/>
              <a:gd name="T41" fmla="*/ 18 h 198"/>
              <a:gd name="T42" fmla="*/ 78 w 187"/>
              <a:gd name="T43" fmla="*/ 18 h 198"/>
              <a:gd name="T44" fmla="*/ 93 w 187"/>
              <a:gd name="T45" fmla="*/ 0 h 198"/>
              <a:gd name="T46" fmla="*/ 107 w 187"/>
              <a:gd name="T47" fmla="*/ 18 h 198"/>
              <a:gd name="T48" fmla="*/ 156 w 187"/>
              <a:gd name="T49" fmla="*/ 18 h 198"/>
              <a:gd name="T50" fmla="*/ 156 w 187"/>
              <a:gd name="T51" fmla="*/ 24 h 198"/>
              <a:gd name="T52" fmla="*/ 186 w 187"/>
              <a:gd name="T53" fmla="*/ 89 h 198"/>
              <a:gd name="T54" fmla="*/ 178 w 187"/>
              <a:gd name="T55" fmla="*/ 89 h 198"/>
              <a:gd name="T56" fmla="*/ 151 w 187"/>
              <a:gd name="T57" fmla="*/ 29 h 198"/>
              <a:gd name="T58" fmla="*/ 71 w 187"/>
              <a:gd name="T59" fmla="*/ 98 h 198"/>
              <a:gd name="T60" fmla="*/ 36 w 187"/>
              <a:gd name="T61" fmla="*/ 135 h 198"/>
              <a:gd name="T62" fmla="*/ 0 w 187"/>
              <a:gd name="T63" fmla="*/ 98 h 198"/>
              <a:gd name="T64" fmla="*/ 71 w 187"/>
              <a:gd name="T65" fmla="*/ 98 h 198"/>
              <a:gd name="T66" fmla="*/ 116 w 187"/>
              <a:gd name="T67" fmla="*/ 98 h 198"/>
              <a:gd name="T68" fmla="*/ 187 w 187"/>
              <a:gd name="T69" fmla="*/ 98 h 198"/>
              <a:gd name="T70" fmla="*/ 152 w 187"/>
              <a:gd name="T71" fmla="*/ 135 h 198"/>
              <a:gd name="T72" fmla="*/ 116 w 187"/>
              <a:gd name="T73" fmla="*/ 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98">
                <a:moveTo>
                  <a:pt x="151" y="29"/>
                </a:moveTo>
                <a:cubicBezTo>
                  <a:pt x="124" y="89"/>
                  <a:pt x="124" y="89"/>
                  <a:pt x="124" y="89"/>
                </a:cubicBezTo>
                <a:cubicBezTo>
                  <a:pt x="116" y="89"/>
                  <a:pt x="116" y="89"/>
                  <a:pt x="116" y="89"/>
                </a:cubicBezTo>
                <a:cubicBezTo>
                  <a:pt x="144" y="26"/>
                  <a:pt x="144" y="26"/>
                  <a:pt x="144" y="26"/>
                </a:cubicBezTo>
                <a:cubicBezTo>
                  <a:pt x="100" y="26"/>
                  <a:pt x="100" y="26"/>
                  <a:pt x="100" y="26"/>
                </a:cubicBezTo>
                <a:cubicBezTo>
                  <a:pt x="100" y="175"/>
                  <a:pt x="100" y="175"/>
                  <a:pt x="100" y="175"/>
                </a:cubicBezTo>
                <a:cubicBezTo>
                  <a:pt x="109" y="175"/>
                  <a:pt x="156" y="190"/>
                  <a:pt x="156" y="190"/>
                </a:cubicBezTo>
                <a:cubicBezTo>
                  <a:pt x="156" y="198"/>
                  <a:pt x="156" y="198"/>
                  <a:pt x="156" y="198"/>
                </a:cubicBezTo>
                <a:cubicBezTo>
                  <a:pt x="30" y="198"/>
                  <a:pt x="30" y="198"/>
                  <a:pt x="30" y="198"/>
                </a:cubicBezTo>
                <a:cubicBezTo>
                  <a:pt x="30" y="190"/>
                  <a:pt x="30" y="190"/>
                  <a:pt x="30" y="190"/>
                </a:cubicBezTo>
                <a:cubicBezTo>
                  <a:pt x="30" y="190"/>
                  <a:pt x="77" y="175"/>
                  <a:pt x="84" y="175"/>
                </a:cubicBezTo>
                <a:cubicBezTo>
                  <a:pt x="84" y="26"/>
                  <a:pt x="84" y="26"/>
                  <a:pt x="84" y="26"/>
                </a:cubicBezTo>
                <a:cubicBezTo>
                  <a:pt x="42" y="26"/>
                  <a:pt x="42" y="26"/>
                  <a:pt x="42" y="26"/>
                </a:cubicBezTo>
                <a:cubicBezTo>
                  <a:pt x="71" y="89"/>
                  <a:pt x="71" y="89"/>
                  <a:pt x="71" y="89"/>
                </a:cubicBezTo>
                <a:cubicBezTo>
                  <a:pt x="63" y="89"/>
                  <a:pt x="63" y="89"/>
                  <a:pt x="63" y="89"/>
                </a:cubicBezTo>
                <a:cubicBezTo>
                  <a:pt x="36" y="29"/>
                  <a:pt x="36" y="29"/>
                  <a:pt x="36" y="29"/>
                </a:cubicBezTo>
                <a:cubicBezTo>
                  <a:pt x="9" y="89"/>
                  <a:pt x="9" y="89"/>
                  <a:pt x="9" y="89"/>
                </a:cubicBezTo>
                <a:cubicBezTo>
                  <a:pt x="1" y="89"/>
                  <a:pt x="1" y="89"/>
                  <a:pt x="1" y="89"/>
                </a:cubicBezTo>
                <a:cubicBezTo>
                  <a:pt x="30" y="25"/>
                  <a:pt x="30" y="25"/>
                  <a:pt x="30" y="25"/>
                </a:cubicBezTo>
                <a:cubicBezTo>
                  <a:pt x="30" y="18"/>
                  <a:pt x="30" y="18"/>
                  <a:pt x="30" y="18"/>
                </a:cubicBezTo>
                <a:cubicBezTo>
                  <a:pt x="30" y="18"/>
                  <a:pt x="30" y="18"/>
                  <a:pt x="30" y="18"/>
                </a:cubicBezTo>
                <a:cubicBezTo>
                  <a:pt x="78" y="18"/>
                  <a:pt x="78" y="18"/>
                  <a:pt x="78" y="18"/>
                </a:cubicBezTo>
                <a:cubicBezTo>
                  <a:pt x="78" y="8"/>
                  <a:pt x="85" y="0"/>
                  <a:pt x="93" y="0"/>
                </a:cubicBezTo>
                <a:cubicBezTo>
                  <a:pt x="101" y="0"/>
                  <a:pt x="107" y="9"/>
                  <a:pt x="107" y="18"/>
                </a:cubicBezTo>
                <a:cubicBezTo>
                  <a:pt x="156" y="18"/>
                  <a:pt x="156" y="18"/>
                  <a:pt x="156" y="18"/>
                </a:cubicBezTo>
                <a:cubicBezTo>
                  <a:pt x="156" y="24"/>
                  <a:pt x="156" y="24"/>
                  <a:pt x="156" y="24"/>
                </a:cubicBezTo>
                <a:cubicBezTo>
                  <a:pt x="186" y="89"/>
                  <a:pt x="186" y="89"/>
                  <a:pt x="186" y="89"/>
                </a:cubicBezTo>
                <a:cubicBezTo>
                  <a:pt x="178" y="89"/>
                  <a:pt x="178" y="89"/>
                  <a:pt x="178" y="89"/>
                </a:cubicBezTo>
                <a:lnTo>
                  <a:pt x="151" y="29"/>
                </a:lnTo>
                <a:close/>
                <a:moveTo>
                  <a:pt x="71" y="98"/>
                </a:moveTo>
                <a:cubicBezTo>
                  <a:pt x="71" y="117"/>
                  <a:pt x="58" y="135"/>
                  <a:pt x="36" y="135"/>
                </a:cubicBezTo>
                <a:cubicBezTo>
                  <a:pt x="14" y="135"/>
                  <a:pt x="0" y="117"/>
                  <a:pt x="0" y="98"/>
                </a:cubicBezTo>
                <a:cubicBezTo>
                  <a:pt x="0" y="98"/>
                  <a:pt x="71" y="98"/>
                  <a:pt x="71" y="98"/>
                </a:cubicBezTo>
                <a:close/>
                <a:moveTo>
                  <a:pt x="116" y="98"/>
                </a:moveTo>
                <a:cubicBezTo>
                  <a:pt x="116" y="98"/>
                  <a:pt x="187" y="98"/>
                  <a:pt x="187" y="98"/>
                </a:cubicBezTo>
                <a:cubicBezTo>
                  <a:pt x="187" y="117"/>
                  <a:pt x="174" y="135"/>
                  <a:pt x="152" y="135"/>
                </a:cubicBezTo>
                <a:cubicBezTo>
                  <a:pt x="130" y="135"/>
                  <a:pt x="116" y="117"/>
                  <a:pt x="116" y="98"/>
                </a:cubicBezTo>
                <a:close/>
              </a:path>
            </a:pathLst>
          </a:custGeom>
          <a:solidFill>
            <a:schemeClr val="accent1"/>
          </a:solidFill>
          <a:ln>
            <a:noFill/>
          </a:ln>
        </p:spPr>
        <p:txBody>
          <a:bodyPr vert="horz" wrap="square" lIns="192000" tIns="96000" rIns="192000" bIns="96000" numCol="1" anchor="t" anchorCtr="0" compatLnSpc="1"/>
          <a:lstStyle/>
          <a:p>
            <a:endParaRPr lang="zh-CN" altLang="en-US" sz="3780"/>
          </a:p>
        </p:txBody>
      </p:sp>
      <p:sp>
        <p:nvSpPr>
          <p:cNvPr id="35" name="矩形 34"/>
          <p:cNvSpPr/>
          <p:nvPr/>
        </p:nvSpPr>
        <p:spPr>
          <a:xfrm>
            <a:off x="8156575" y="9854565"/>
            <a:ext cx="1670685" cy="1913890"/>
          </a:xfrm>
          <a:prstGeom prst="rect">
            <a:avLst/>
          </a:prstGeom>
          <a:solidFill>
            <a:srgbClr val="052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电脑"/>
          <p:cNvSpPr/>
          <p:nvPr/>
        </p:nvSpPr>
        <p:spPr bwMode="auto">
          <a:xfrm>
            <a:off x="7906974" y="9755154"/>
            <a:ext cx="2170486" cy="2013495"/>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bIns="755905"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3780" dirty="0">
              <a:solidFill>
                <a:srgbClr val="FFFFFF"/>
              </a:solidFill>
            </a:endParaRPr>
          </a:p>
        </p:txBody>
      </p:sp>
      <p:sp>
        <p:nvSpPr>
          <p:cNvPr id="37" name="矩形 36"/>
          <p:cNvSpPr/>
          <p:nvPr/>
        </p:nvSpPr>
        <p:spPr>
          <a:xfrm>
            <a:off x="21700490" y="4908550"/>
            <a:ext cx="1670685" cy="1913890"/>
          </a:xfrm>
          <a:prstGeom prst="rect">
            <a:avLst/>
          </a:prstGeom>
          <a:solidFill>
            <a:srgbClr val="051E44"/>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6"/>
          <p:cNvSpPr>
            <a:spLocks noEditPoints="1"/>
          </p:cNvSpPr>
          <p:nvPr/>
        </p:nvSpPr>
        <p:spPr bwMode="auto">
          <a:xfrm>
            <a:off x="21723268" y="5015279"/>
            <a:ext cx="1566667" cy="1560000"/>
          </a:xfrm>
          <a:custGeom>
            <a:avLst/>
            <a:gdLst>
              <a:gd name="T0" fmla="*/ 170 w 199"/>
              <a:gd name="T1" fmla="*/ 94 h 198"/>
              <a:gd name="T2" fmla="*/ 171 w 199"/>
              <a:gd name="T3" fmla="*/ 166 h 198"/>
              <a:gd name="T4" fmla="*/ 147 w 199"/>
              <a:gd name="T5" fmla="*/ 186 h 198"/>
              <a:gd name="T6" fmla="*/ 135 w 199"/>
              <a:gd name="T7" fmla="*/ 186 h 198"/>
              <a:gd name="T8" fmla="*/ 135 w 199"/>
              <a:gd name="T9" fmla="*/ 110 h 198"/>
              <a:gd name="T10" fmla="*/ 123 w 199"/>
              <a:gd name="T11" fmla="*/ 98 h 198"/>
              <a:gd name="T12" fmla="*/ 79 w 199"/>
              <a:gd name="T13" fmla="*/ 98 h 198"/>
              <a:gd name="T14" fmla="*/ 67 w 199"/>
              <a:gd name="T15" fmla="*/ 110 h 198"/>
              <a:gd name="T16" fmla="*/ 67 w 199"/>
              <a:gd name="T17" fmla="*/ 186 h 198"/>
              <a:gd name="T18" fmla="*/ 55 w 199"/>
              <a:gd name="T19" fmla="*/ 186 h 198"/>
              <a:gd name="T20" fmla="*/ 31 w 199"/>
              <a:gd name="T21" fmla="*/ 166 h 198"/>
              <a:gd name="T22" fmla="*/ 31 w 199"/>
              <a:gd name="T23" fmla="*/ 94 h 198"/>
              <a:gd name="T24" fmla="*/ 19 w 199"/>
              <a:gd name="T25" fmla="*/ 114 h 198"/>
              <a:gd name="T26" fmla="*/ 19 w 199"/>
              <a:gd name="T27" fmla="*/ 178 h 198"/>
              <a:gd name="T28" fmla="*/ 39 w 199"/>
              <a:gd name="T29" fmla="*/ 198 h 198"/>
              <a:gd name="T30" fmla="*/ 79 w 199"/>
              <a:gd name="T31" fmla="*/ 198 h 198"/>
              <a:gd name="T32" fmla="*/ 123 w 199"/>
              <a:gd name="T33" fmla="*/ 198 h 198"/>
              <a:gd name="T34" fmla="*/ 163 w 199"/>
              <a:gd name="T35" fmla="*/ 198 h 198"/>
              <a:gd name="T36" fmla="*/ 183 w 199"/>
              <a:gd name="T37" fmla="*/ 178 h 198"/>
              <a:gd name="T38" fmla="*/ 183 w 199"/>
              <a:gd name="T39" fmla="*/ 114 h 198"/>
              <a:gd name="T40" fmla="*/ 170 w 199"/>
              <a:gd name="T41" fmla="*/ 94 h 198"/>
              <a:gd name="T42" fmla="*/ 95 w 199"/>
              <a:gd name="T43" fmla="*/ 130 h 198"/>
              <a:gd name="T44" fmla="*/ 103 w 199"/>
              <a:gd name="T45" fmla="*/ 121 h 198"/>
              <a:gd name="T46" fmla="*/ 112 w 199"/>
              <a:gd name="T47" fmla="*/ 130 h 198"/>
              <a:gd name="T48" fmla="*/ 103 w 199"/>
              <a:gd name="T49" fmla="*/ 138 h 198"/>
              <a:gd name="T50" fmla="*/ 95 w 199"/>
              <a:gd name="T51" fmla="*/ 130 h 198"/>
              <a:gd name="T52" fmla="*/ 123 w 199"/>
              <a:gd name="T53" fmla="*/ 158 h 198"/>
              <a:gd name="T54" fmla="*/ 103 w 199"/>
              <a:gd name="T55" fmla="*/ 158 h 198"/>
              <a:gd name="T56" fmla="*/ 103 w 199"/>
              <a:gd name="T57" fmla="*/ 150 h 198"/>
              <a:gd name="T58" fmla="*/ 123 w 199"/>
              <a:gd name="T59" fmla="*/ 150 h 198"/>
              <a:gd name="T60" fmla="*/ 123 w 199"/>
              <a:gd name="T61" fmla="*/ 158 h 198"/>
              <a:gd name="T62" fmla="*/ 193 w 199"/>
              <a:gd name="T63" fmla="*/ 73 h 198"/>
              <a:gd name="T64" fmla="*/ 180 w 199"/>
              <a:gd name="T65" fmla="*/ 63 h 198"/>
              <a:gd name="T66" fmla="*/ 100 w 199"/>
              <a:gd name="T67" fmla="*/ 0 h 198"/>
              <a:gd name="T68" fmla="*/ 3 w 199"/>
              <a:gd name="T69" fmla="*/ 74 h 198"/>
              <a:gd name="T70" fmla="*/ 2 w 199"/>
              <a:gd name="T71" fmla="*/ 86 h 198"/>
              <a:gd name="T72" fmla="*/ 15 w 199"/>
              <a:gd name="T73" fmla="*/ 89 h 198"/>
              <a:gd name="T74" fmla="*/ 27 w 199"/>
              <a:gd name="T75" fmla="*/ 80 h 198"/>
              <a:gd name="T76" fmla="*/ 29 w 199"/>
              <a:gd name="T77" fmla="*/ 86 h 198"/>
              <a:gd name="T78" fmla="*/ 42 w 199"/>
              <a:gd name="T79" fmla="*/ 89 h 198"/>
              <a:gd name="T80" fmla="*/ 54 w 199"/>
              <a:gd name="T81" fmla="*/ 80 h 198"/>
              <a:gd name="T82" fmla="*/ 55 w 199"/>
              <a:gd name="T83" fmla="*/ 86 h 198"/>
              <a:gd name="T84" fmla="*/ 68 w 199"/>
              <a:gd name="T85" fmla="*/ 89 h 198"/>
              <a:gd name="T86" fmla="*/ 80 w 199"/>
              <a:gd name="T87" fmla="*/ 80 h 198"/>
              <a:gd name="T88" fmla="*/ 82 w 199"/>
              <a:gd name="T89" fmla="*/ 86 h 198"/>
              <a:gd name="T90" fmla="*/ 95 w 199"/>
              <a:gd name="T91" fmla="*/ 89 h 198"/>
              <a:gd name="T92" fmla="*/ 99 w 199"/>
              <a:gd name="T93" fmla="*/ 86 h 198"/>
              <a:gd name="T94" fmla="*/ 103 w 199"/>
              <a:gd name="T95" fmla="*/ 89 h 198"/>
              <a:gd name="T96" fmla="*/ 116 w 199"/>
              <a:gd name="T97" fmla="*/ 86 h 198"/>
              <a:gd name="T98" fmla="*/ 118 w 199"/>
              <a:gd name="T99" fmla="*/ 80 h 198"/>
              <a:gd name="T100" fmla="*/ 130 w 199"/>
              <a:gd name="T101" fmla="*/ 89 h 198"/>
              <a:gd name="T102" fmla="*/ 143 w 199"/>
              <a:gd name="T103" fmla="*/ 86 h 198"/>
              <a:gd name="T104" fmla="*/ 144 w 199"/>
              <a:gd name="T105" fmla="*/ 80 h 198"/>
              <a:gd name="T106" fmla="*/ 156 w 199"/>
              <a:gd name="T107" fmla="*/ 89 h 198"/>
              <a:gd name="T108" fmla="*/ 169 w 199"/>
              <a:gd name="T109" fmla="*/ 86 h 198"/>
              <a:gd name="T110" fmla="*/ 171 w 199"/>
              <a:gd name="T111" fmla="*/ 80 h 198"/>
              <a:gd name="T112" fmla="*/ 183 w 199"/>
              <a:gd name="T113" fmla="*/ 89 h 198"/>
              <a:gd name="T114" fmla="*/ 196 w 199"/>
              <a:gd name="T115" fmla="*/ 86 h 198"/>
              <a:gd name="T116" fmla="*/ 193 w 199"/>
              <a:gd name="T117"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198">
                <a:moveTo>
                  <a:pt x="170" y="94"/>
                </a:moveTo>
                <a:cubicBezTo>
                  <a:pt x="170" y="141"/>
                  <a:pt x="171" y="166"/>
                  <a:pt x="171" y="166"/>
                </a:cubicBezTo>
                <a:cubicBezTo>
                  <a:pt x="171" y="177"/>
                  <a:pt x="158" y="186"/>
                  <a:pt x="147" y="186"/>
                </a:cubicBezTo>
                <a:cubicBezTo>
                  <a:pt x="135" y="186"/>
                  <a:pt x="135" y="186"/>
                  <a:pt x="135" y="186"/>
                </a:cubicBezTo>
                <a:cubicBezTo>
                  <a:pt x="135" y="110"/>
                  <a:pt x="135" y="110"/>
                  <a:pt x="135" y="110"/>
                </a:cubicBezTo>
                <a:cubicBezTo>
                  <a:pt x="135" y="104"/>
                  <a:pt x="129" y="98"/>
                  <a:pt x="123" y="98"/>
                </a:cubicBezTo>
                <a:cubicBezTo>
                  <a:pt x="79" y="98"/>
                  <a:pt x="79" y="98"/>
                  <a:pt x="79" y="98"/>
                </a:cubicBezTo>
                <a:cubicBezTo>
                  <a:pt x="72" y="98"/>
                  <a:pt x="67" y="104"/>
                  <a:pt x="67" y="110"/>
                </a:cubicBezTo>
                <a:cubicBezTo>
                  <a:pt x="67" y="186"/>
                  <a:pt x="67" y="186"/>
                  <a:pt x="67" y="186"/>
                </a:cubicBezTo>
                <a:cubicBezTo>
                  <a:pt x="55" y="186"/>
                  <a:pt x="55" y="186"/>
                  <a:pt x="55" y="186"/>
                </a:cubicBezTo>
                <a:cubicBezTo>
                  <a:pt x="44" y="186"/>
                  <a:pt x="31" y="177"/>
                  <a:pt x="31" y="166"/>
                </a:cubicBezTo>
                <a:cubicBezTo>
                  <a:pt x="31" y="166"/>
                  <a:pt x="31" y="142"/>
                  <a:pt x="31" y="94"/>
                </a:cubicBezTo>
                <a:cubicBezTo>
                  <a:pt x="22" y="96"/>
                  <a:pt x="19" y="104"/>
                  <a:pt x="19" y="114"/>
                </a:cubicBezTo>
                <a:cubicBezTo>
                  <a:pt x="19" y="178"/>
                  <a:pt x="19" y="178"/>
                  <a:pt x="19" y="178"/>
                </a:cubicBezTo>
                <a:cubicBezTo>
                  <a:pt x="19" y="189"/>
                  <a:pt x="28" y="198"/>
                  <a:pt x="39" y="198"/>
                </a:cubicBezTo>
                <a:cubicBezTo>
                  <a:pt x="79" y="198"/>
                  <a:pt x="79" y="198"/>
                  <a:pt x="79" y="198"/>
                </a:cubicBezTo>
                <a:cubicBezTo>
                  <a:pt x="123" y="198"/>
                  <a:pt x="123" y="198"/>
                  <a:pt x="123" y="198"/>
                </a:cubicBezTo>
                <a:cubicBezTo>
                  <a:pt x="163" y="198"/>
                  <a:pt x="163" y="198"/>
                  <a:pt x="163" y="198"/>
                </a:cubicBezTo>
                <a:cubicBezTo>
                  <a:pt x="174" y="198"/>
                  <a:pt x="183" y="189"/>
                  <a:pt x="183" y="178"/>
                </a:cubicBezTo>
                <a:cubicBezTo>
                  <a:pt x="183" y="114"/>
                  <a:pt x="183" y="114"/>
                  <a:pt x="183" y="114"/>
                </a:cubicBezTo>
                <a:cubicBezTo>
                  <a:pt x="183" y="104"/>
                  <a:pt x="180" y="96"/>
                  <a:pt x="170" y="94"/>
                </a:cubicBezTo>
                <a:close/>
                <a:moveTo>
                  <a:pt x="95" y="130"/>
                </a:moveTo>
                <a:cubicBezTo>
                  <a:pt x="95" y="125"/>
                  <a:pt x="99" y="121"/>
                  <a:pt x="103" y="121"/>
                </a:cubicBezTo>
                <a:cubicBezTo>
                  <a:pt x="108" y="121"/>
                  <a:pt x="112" y="125"/>
                  <a:pt x="112" y="130"/>
                </a:cubicBezTo>
                <a:cubicBezTo>
                  <a:pt x="112" y="135"/>
                  <a:pt x="108" y="138"/>
                  <a:pt x="103" y="138"/>
                </a:cubicBezTo>
                <a:cubicBezTo>
                  <a:pt x="99" y="138"/>
                  <a:pt x="95" y="135"/>
                  <a:pt x="95" y="130"/>
                </a:cubicBezTo>
                <a:close/>
                <a:moveTo>
                  <a:pt x="123" y="158"/>
                </a:moveTo>
                <a:cubicBezTo>
                  <a:pt x="103" y="158"/>
                  <a:pt x="103" y="158"/>
                  <a:pt x="103" y="158"/>
                </a:cubicBezTo>
                <a:cubicBezTo>
                  <a:pt x="103" y="150"/>
                  <a:pt x="103" y="150"/>
                  <a:pt x="103" y="150"/>
                </a:cubicBezTo>
                <a:cubicBezTo>
                  <a:pt x="123" y="150"/>
                  <a:pt x="123" y="150"/>
                  <a:pt x="123" y="150"/>
                </a:cubicBezTo>
                <a:lnTo>
                  <a:pt x="123" y="158"/>
                </a:lnTo>
                <a:close/>
                <a:moveTo>
                  <a:pt x="193" y="73"/>
                </a:moveTo>
                <a:cubicBezTo>
                  <a:pt x="180" y="63"/>
                  <a:pt x="180" y="63"/>
                  <a:pt x="180" y="63"/>
                </a:cubicBezTo>
                <a:cubicBezTo>
                  <a:pt x="100" y="0"/>
                  <a:pt x="100" y="0"/>
                  <a:pt x="100" y="0"/>
                </a:cubicBezTo>
                <a:cubicBezTo>
                  <a:pt x="3" y="74"/>
                  <a:pt x="3" y="74"/>
                  <a:pt x="3" y="74"/>
                </a:cubicBezTo>
                <a:cubicBezTo>
                  <a:pt x="0" y="77"/>
                  <a:pt x="0" y="82"/>
                  <a:pt x="2" y="86"/>
                </a:cubicBezTo>
                <a:cubicBezTo>
                  <a:pt x="5" y="91"/>
                  <a:pt x="11" y="92"/>
                  <a:pt x="15" y="89"/>
                </a:cubicBezTo>
                <a:cubicBezTo>
                  <a:pt x="27" y="80"/>
                  <a:pt x="27" y="80"/>
                  <a:pt x="27" y="80"/>
                </a:cubicBezTo>
                <a:cubicBezTo>
                  <a:pt x="27" y="82"/>
                  <a:pt x="27" y="84"/>
                  <a:pt x="29" y="86"/>
                </a:cubicBezTo>
                <a:cubicBezTo>
                  <a:pt x="31" y="91"/>
                  <a:pt x="37" y="92"/>
                  <a:pt x="42" y="89"/>
                </a:cubicBezTo>
                <a:cubicBezTo>
                  <a:pt x="54" y="80"/>
                  <a:pt x="54" y="80"/>
                  <a:pt x="54" y="80"/>
                </a:cubicBezTo>
                <a:cubicBezTo>
                  <a:pt x="53" y="82"/>
                  <a:pt x="54" y="84"/>
                  <a:pt x="55" y="86"/>
                </a:cubicBezTo>
                <a:cubicBezTo>
                  <a:pt x="58" y="91"/>
                  <a:pt x="64" y="92"/>
                  <a:pt x="68" y="89"/>
                </a:cubicBezTo>
                <a:cubicBezTo>
                  <a:pt x="80" y="80"/>
                  <a:pt x="80" y="80"/>
                  <a:pt x="80" y="80"/>
                </a:cubicBezTo>
                <a:cubicBezTo>
                  <a:pt x="80" y="82"/>
                  <a:pt x="80" y="84"/>
                  <a:pt x="82" y="86"/>
                </a:cubicBezTo>
                <a:cubicBezTo>
                  <a:pt x="84" y="91"/>
                  <a:pt x="90" y="92"/>
                  <a:pt x="95" y="89"/>
                </a:cubicBezTo>
                <a:cubicBezTo>
                  <a:pt x="99" y="86"/>
                  <a:pt x="99" y="86"/>
                  <a:pt x="99" y="86"/>
                </a:cubicBezTo>
                <a:cubicBezTo>
                  <a:pt x="103" y="89"/>
                  <a:pt x="103" y="89"/>
                  <a:pt x="103" y="89"/>
                </a:cubicBezTo>
                <a:cubicBezTo>
                  <a:pt x="108" y="92"/>
                  <a:pt x="113" y="91"/>
                  <a:pt x="116" y="86"/>
                </a:cubicBezTo>
                <a:cubicBezTo>
                  <a:pt x="118" y="84"/>
                  <a:pt x="118" y="82"/>
                  <a:pt x="118" y="80"/>
                </a:cubicBezTo>
                <a:cubicBezTo>
                  <a:pt x="130" y="89"/>
                  <a:pt x="130" y="89"/>
                  <a:pt x="130" y="89"/>
                </a:cubicBezTo>
                <a:cubicBezTo>
                  <a:pt x="134" y="92"/>
                  <a:pt x="140" y="91"/>
                  <a:pt x="143" y="86"/>
                </a:cubicBezTo>
                <a:cubicBezTo>
                  <a:pt x="144" y="84"/>
                  <a:pt x="145" y="82"/>
                  <a:pt x="144" y="80"/>
                </a:cubicBezTo>
                <a:cubicBezTo>
                  <a:pt x="156" y="89"/>
                  <a:pt x="156" y="89"/>
                  <a:pt x="156" y="89"/>
                </a:cubicBezTo>
                <a:cubicBezTo>
                  <a:pt x="161" y="92"/>
                  <a:pt x="166" y="91"/>
                  <a:pt x="169" y="86"/>
                </a:cubicBezTo>
                <a:cubicBezTo>
                  <a:pt x="171" y="84"/>
                  <a:pt x="171" y="82"/>
                  <a:pt x="171" y="80"/>
                </a:cubicBezTo>
                <a:cubicBezTo>
                  <a:pt x="183" y="89"/>
                  <a:pt x="183" y="89"/>
                  <a:pt x="183" y="89"/>
                </a:cubicBezTo>
                <a:cubicBezTo>
                  <a:pt x="187" y="92"/>
                  <a:pt x="193" y="91"/>
                  <a:pt x="196" y="86"/>
                </a:cubicBezTo>
                <a:cubicBezTo>
                  <a:pt x="199" y="82"/>
                  <a:pt x="197" y="76"/>
                  <a:pt x="193" y="73"/>
                </a:cubicBezTo>
                <a:close/>
              </a:path>
            </a:pathLst>
          </a:custGeom>
          <a:solidFill>
            <a:schemeClr val="accent1"/>
          </a:solidFill>
          <a:ln>
            <a:noFill/>
          </a:ln>
        </p:spPr>
        <p:txBody>
          <a:bodyPr vert="horz" wrap="square" lIns="192000" tIns="96000" rIns="192000" bIns="96000" numCol="1" anchor="t" anchorCtr="0" compatLnSpc="1"/>
          <a:lstStyle/>
          <a:p>
            <a:endParaRPr lang="zh-CN" altLang="en-US" sz="378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Requires="p14" p14:dur="250" advClick="0" advTm="4000">
        <p15:prstTrans prst="prestige"/>
      </p:transition>
    </mc:Choice>
    <mc:Fallback>
      <p:transition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par>
                                <p:cTn id="9" presetID="1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par>
                                <p:cTn id="13" presetID="1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7" cstate="print"/>
          <a:stretch>
            <a:fillRect/>
          </a:stretch>
        </a:blipFill>
        <a:effectLst/>
      </p:bgPr>
    </p:bg>
    <p:spTree>
      <p:nvGrpSpPr>
        <p:cNvPr id="1" name=""/>
        <p:cNvGrpSpPr/>
        <p:nvPr/>
      </p:nvGrpSpPr>
      <p:grpSpPr>
        <a:xfrm>
          <a:off x="0" y="0"/>
          <a:ext cx="0" cy="0"/>
          <a:chOff x="0" y="0"/>
          <a:chExt cx="0" cy="0"/>
        </a:xfrm>
      </p:grpSpPr>
      <p:sp>
        <p:nvSpPr>
          <p:cNvPr id="25" name="标题 2"/>
          <p:cNvSpPr>
            <a:spLocks noGrp="1"/>
          </p:cNvSpPr>
          <p:nvPr/>
        </p:nvSpPr>
        <p:spPr>
          <a:xfrm>
            <a:off x="5525080" y="1010340"/>
            <a:ext cx="15999144" cy="2040945"/>
          </a:xfrm>
          <a:prstGeom prst="rect">
            <a:avLst/>
          </a:prstGeom>
        </p:spPr>
        <p:txBody>
          <a:bodyPr vert="horz" lIns="192000" tIns="96000" rIns="192000" bIns="96000" rtlCol="0" anchor="ctr" anchorCtr="0">
            <a:noAutofit/>
          </a:bodyPr>
          <a:lstStyle>
            <a:lvl1pPr algn="l" defTabSz="1890395" rtl="0" eaLnBrk="1" latinLnBrk="0" hangingPunct="1">
              <a:lnSpc>
                <a:spcPct val="90000"/>
              </a:lnSpc>
              <a:spcBef>
                <a:spcPct val="0"/>
              </a:spcBef>
              <a:buNone/>
              <a:defRPr sz="9095" kern="1200">
                <a:solidFill>
                  <a:schemeClr val="tx1"/>
                </a:solidFill>
                <a:latin typeface="+mj-lt"/>
                <a:ea typeface="+mj-ea"/>
                <a:cs typeface="+mj-cs"/>
              </a:defRPr>
            </a:lvl1pPr>
          </a:lstStyle>
          <a:p>
            <a:pPr algn="ctr"/>
            <a:r>
              <a:rPr kumimoji="1" lang="zh-CN" altLang="en-US" sz="8000" dirty="0" smtClean="0">
                <a:solidFill>
                  <a:schemeClr val="bg1"/>
                </a:solidFill>
                <a:latin typeface="Noto Sans S Chinese DemiLight" panose="020B0400000000000000" pitchFamily="34" charset="-122"/>
                <a:ea typeface="Noto Sans S Chinese DemiLight" panose="020B0400000000000000" pitchFamily="34" charset="-122"/>
                <a:cs typeface="微软雅黑" panose="020B0503020204020204" pitchFamily="34" charset="-122"/>
              </a:rPr>
              <a:t>中标贷</a:t>
            </a:r>
            <a:endParaRPr kumimoji="1" lang="zh-CN" altLang="en-US" sz="8000" dirty="0">
              <a:solidFill>
                <a:schemeClr val="bg1"/>
              </a:solidFill>
              <a:latin typeface="Noto Sans S Chinese DemiLight" panose="020B0400000000000000" pitchFamily="34" charset="-122"/>
              <a:ea typeface="Noto Sans S Chinese DemiLight" panose="020B0400000000000000" pitchFamily="34" charset="-122"/>
              <a:cs typeface="微软雅黑" panose="020B0503020204020204" pitchFamily="34" charset="-122"/>
            </a:endParaRPr>
          </a:p>
        </p:txBody>
      </p:sp>
      <p:grpSp>
        <p:nvGrpSpPr>
          <p:cNvPr id="2" name="组合 100"/>
          <p:cNvGrpSpPr/>
          <p:nvPr/>
        </p:nvGrpSpPr>
        <p:grpSpPr>
          <a:xfrm>
            <a:off x="2105554" y="2078583"/>
            <a:ext cx="5937464" cy="468718"/>
            <a:chOff x="3219679" y="2534889"/>
            <a:chExt cx="2827717" cy="223227"/>
          </a:xfrm>
        </p:grpSpPr>
        <p:cxnSp>
          <p:nvCxnSpPr>
            <p:cNvPr id="102" name="直接连接符 101"/>
            <p:cNvCxnSpPr/>
            <p:nvPr/>
          </p:nvCxnSpPr>
          <p:spPr>
            <a:xfrm>
              <a:off x="3312769" y="2579339"/>
              <a:ext cx="1094359"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4586348" y="2704751"/>
              <a:ext cx="832330"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4409508" y="2580926"/>
              <a:ext cx="176840" cy="123825"/>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3219679" y="2534889"/>
              <a:ext cx="88900" cy="88900"/>
            </a:xfrm>
            <a:prstGeom prst="ellipse">
              <a:avLst/>
            </a:prstGeom>
            <a:noFill/>
            <a:ln>
              <a:solidFill>
                <a:srgbClr val="25A6F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a:latin typeface="微软雅黑" panose="020B0503020204020204" pitchFamily="34" charset="-122"/>
                <a:ea typeface="微软雅黑" panose="020B0503020204020204" pitchFamily="34" charset="-122"/>
              </a:endParaRPr>
            </a:p>
          </p:txBody>
        </p:sp>
        <p:sp>
          <p:nvSpPr>
            <p:cNvPr id="106" name="椭圆 105"/>
            <p:cNvSpPr/>
            <p:nvPr/>
          </p:nvSpPr>
          <p:spPr>
            <a:xfrm>
              <a:off x="5419694" y="2660301"/>
              <a:ext cx="88900" cy="889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80">
                <a:latin typeface="微软雅黑" panose="020B0503020204020204" pitchFamily="34" charset="-122"/>
                <a:ea typeface="微软雅黑" panose="020B0503020204020204" pitchFamily="34" charset="-122"/>
              </a:endParaRPr>
            </a:p>
          </p:txBody>
        </p:sp>
        <p:cxnSp>
          <p:nvCxnSpPr>
            <p:cNvPr id="107" name="直接连接符 106"/>
            <p:cNvCxnSpPr/>
            <p:nvPr/>
          </p:nvCxnSpPr>
          <p:spPr>
            <a:xfrm flipH="1">
              <a:off x="5622863" y="2655334"/>
              <a:ext cx="146787" cy="102782"/>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5755755" y="2655334"/>
              <a:ext cx="146787" cy="102782"/>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5900609" y="2655334"/>
              <a:ext cx="146787" cy="102782"/>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 name="组合 109"/>
          <p:cNvGrpSpPr/>
          <p:nvPr/>
        </p:nvGrpSpPr>
        <p:grpSpPr>
          <a:xfrm>
            <a:off x="2573333" y="-20000"/>
            <a:ext cx="16996000" cy="1545333"/>
            <a:chOff x="3415628" y="1546794"/>
            <a:chExt cx="5556694" cy="735887"/>
          </a:xfrm>
        </p:grpSpPr>
        <p:sp>
          <p:nvSpPr>
            <p:cNvPr id="111" name="任意多边形: 形状 110"/>
            <p:cNvSpPr/>
            <p:nvPr/>
          </p:nvSpPr>
          <p:spPr>
            <a:xfrm>
              <a:off x="6719888" y="1582687"/>
              <a:ext cx="1381125" cy="247650"/>
            </a:xfrm>
            <a:custGeom>
              <a:avLst/>
              <a:gdLst>
                <a:gd name="connsiteX0" fmla="*/ 0 w 1381125"/>
                <a:gd name="connsiteY0" fmla="*/ 247650 h 247650"/>
                <a:gd name="connsiteX1" fmla="*/ 342900 w 1381125"/>
                <a:gd name="connsiteY1" fmla="*/ 0 h 247650"/>
                <a:gd name="connsiteX2" fmla="*/ 1381125 w 1381125"/>
                <a:gd name="connsiteY2" fmla="*/ 4763 h 247650"/>
              </a:gdLst>
              <a:ahLst/>
              <a:cxnLst>
                <a:cxn ang="0">
                  <a:pos x="connsiteX0" y="connsiteY0"/>
                </a:cxn>
                <a:cxn ang="0">
                  <a:pos x="connsiteX1" y="connsiteY1"/>
                </a:cxn>
                <a:cxn ang="0">
                  <a:pos x="connsiteX2" y="connsiteY2"/>
                </a:cxn>
              </a:cxnLst>
              <a:rect l="l" t="t" r="r" b="b"/>
              <a:pathLst>
                <a:path w="1381125" h="247650">
                  <a:moveTo>
                    <a:pt x="0" y="247650"/>
                  </a:moveTo>
                  <a:lnTo>
                    <a:pt x="342900" y="0"/>
                  </a:lnTo>
                  <a:lnTo>
                    <a:pt x="1381125" y="4763"/>
                  </a:lnTo>
                </a:path>
              </a:pathLst>
            </a:cu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dirty="0">
                <a:solidFill>
                  <a:schemeClr val="tx1"/>
                </a:solidFill>
                <a:latin typeface="微软雅黑" panose="020B0503020204020204" pitchFamily="34" charset="-122"/>
                <a:ea typeface="微软雅黑" panose="020B0503020204020204" pitchFamily="34" charset="-122"/>
              </a:endParaRPr>
            </a:p>
          </p:txBody>
        </p:sp>
        <p:cxnSp>
          <p:nvCxnSpPr>
            <p:cNvPr id="112" name="直接连接符 111"/>
            <p:cNvCxnSpPr/>
            <p:nvPr/>
          </p:nvCxnSpPr>
          <p:spPr>
            <a:xfrm>
              <a:off x="3811378" y="1836592"/>
              <a:ext cx="3708400" cy="0"/>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8533708" y="1960417"/>
              <a:ext cx="353681" cy="24765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3460079" y="1836592"/>
              <a:ext cx="353681" cy="247650"/>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6705722" y="1588942"/>
              <a:ext cx="353681" cy="24765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7698998" y="1960417"/>
              <a:ext cx="832330" cy="0"/>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7522158" y="1836592"/>
              <a:ext cx="176840" cy="123825"/>
            </a:xfrm>
            <a:prstGeom prst="line">
              <a:avLst/>
            </a:prstGeom>
            <a:ln w="12700" cap="rnd">
              <a:solidFill>
                <a:srgbClr val="02F8FF"/>
              </a:solidFill>
              <a:round/>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7059403" y="1588942"/>
              <a:ext cx="1084116"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19" name="椭圆 118"/>
            <p:cNvSpPr/>
            <p:nvPr/>
          </p:nvSpPr>
          <p:spPr>
            <a:xfrm>
              <a:off x="3415628" y="2046142"/>
              <a:ext cx="88900" cy="88900"/>
            </a:xfrm>
            <a:prstGeom prst="ellipse">
              <a:avLst/>
            </a:prstGeom>
            <a:gradFill flip="none" rotWithShape="1">
              <a:gsLst>
                <a:gs pos="31000">
                  <a:srgbClr val="25A6FC"/>
                </a:gs>
                <a:gs pos="100000">
                  <a:srgbClr val="02F8FF"/>
                </a:gs>
              </a:gsLst>
              <a:lin ang="1890000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a:latin typeface="微软雅黑" panose="020B0503020204020204" pitchFamily="34" charset="-122"/>
                <a:ea typeface="微软雅黑" panose="020B0503020204020204" pitchFamily="34" charset="-122"/>
              </a:endParaRPr>
            </a:p>
          </p:txBody>
        </p:sp>
        <p:sp>
          <p:nvSpPr>
            <p:cNvPr id="120" name="椭圆 119"/>
            <p:cNvSpPr/>
            <p:nvPr/>
          </p:nvSpPr>
          <p:spPr>
            <a:xfrm>
              <a:off x="8103258" y="1546794"/>
              <a:ext cx="88900" cy="88900"/>
            </a:xfrm>
            <a:prstGeom prst="ellipse">
              <a:avLst/>
            </a:prstGeom>
            <a:gradFill flip="none" rotWithShape="1">
              <a:gsLst>
                <a:gs pos="31000">
                  <a:srgbClr val="25A6FC"/>
                </a:gs>
                <a:gs pos="100000">
                  <a:srgbClr val="02F8FF"/>
                </a:gs>
              </a:gsLst>
              <a:lin ang="1350000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a:latin typeface="微软雅黑" panose="020B0503020204020204" pitchFamily="34" charset="-122"/>
                <a:ea typeface="微软雅黑" panose="020B0503020204020204" pitchFamily="34" charset="-122"/>
              </a:endParaRPr>
            </a:p>
          </p:txBody>
        </p:sp>
        <p:sp>
          <p:nvSpPr>
            <p:cNvPr id="121" name="椭圆 120"/>
            <p:cNvSpPr/>
            <p:nvPr/>
          </p:nvSpPr>
          <p:spPr>
            <a:xfrm>
              <a:off x="8883422" y="2193781"/>
              <a:ext cx="88900" cy="88900"/>
            </a:xfrm>
            <a:prstGeom prst="ellipse">
              <a:avLst/>
            </a:prstGeom>
            <a:no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a:latin typeface="微软雅黑" panose="020B0503020204020204" pitchFamily="34" charset="-122"/>
                <a:ea typeface="微软雅黑" panose="020B0503020204020204" pitchFamily="34" charset="-122"/>
              </a:endParaRPr>
            </a:p>
          </p:txBody>
        </p:sp>
        <p:sp>
          <p:nvSpPr>
            <p:cNvPr id="122" name="任意多边形: 形状 121"/>
            <p:cNvSpPr/>
            <p:nvPr/>
          </p:nvSpPr>
          <p:spPr>
            <a:xfrm>
              <a:off x="3486150" y="1835100"/>
              <a:ext cx="5405438" cy="366712"/>
            </a:xfrm>
            <a:custGeom>
              <a:avLst/>
              <a:gdLst>
                <a:gd name="connsiteX0" fmla="*/ 0 w 5405438"/>
                <a:gd name="connsiteY0" fmla="*/ 233362 h 366712"/>
                <a:gd name="connsiteX1" fmla="*/ 328613 w 5405438"/>
                <a:gd name="connsiteY1" fmla="*/ 0 h 366712"/>
                <a:gd name="connsiteX2" fmla="*/ 4043363 w 5405438"/>
                <a:gd name="connsiteY2" fmla="*/ 0 h 366712"/>
                <a:gd name="connsiteX3" fmla="*/ 4214813 w 5405438"/>
                <a:gd name="connsiteY3" fmla="*/ 123825 h 366712"/>
                <a:gd name="connsiteX4" fmla="*/ 5048250 w 5405438"/>
                <a:gd name="connsiteY4" fmla="*/ 123825 h 366712"/>
                <a:gd name="connsiteX5" fmla="*/ 5405438 w 5405438"/>
                <a:gd name="connsiteY5" fmla="*/ 366712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438" h="366712">
                  <a:moveTo>
                    <a:pt x="0" y="233362"/>
                  </a:moveTo>
                  <a:lnTo>
                    <a:pt x="328613" y="0"/>
                  </a:lnTo>
                  <a:lnTo>
                    <a:pt x="4043363" y="0"/>
                  </a:lnTo>
                  <a:lnTo>
                    <a:pt x="4214813" y="123825"/>
                  </a:lnTo>
                  <a:lnTo>
                    <a:pt x="5048250" y="123825"/>
                  </a:lnTo>
                  <a:lnTo>
                    <a:pt x="5405438" y="366712"/>
                  </a:lnTo>
                </a:path>
              </a:pathLst>
            </a:cu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780">
                <a:latin typeface="微软雅黑" panose="020B0503020204020204" pitchFamily="34" charset="-122"/>
                <a:ea typeface="微软雅黑" panose="020B0503020204020204" pitchFamily="34" charset="-122"/>
              </a:endParaRPr>
            </a:p>
          </p:txBody>
        </p:sp>
        <p:sp>
          <p:nvSpPr>
            <p:cNvPr id="123" name="任意多边形: 形状 122"/>
            <p:cNvSpPr/>
            <p:nvPr/>
          </p:nvSpPr>
          <p:spPr>
            <a:xfrm flipV="1">
              <a:off x="3923448" y="1832743"/>
              <a:ext cx="3417304" cy="115190"/>
            </a:xfrm>
            <a:custGeom>
              <a:avLst/>
              <a:gdLst>
                <a:gd name="connsiteX0" fmla="*/ 0 w 4221480"/>
                <a:gd name="connsiteY0" fmla="*/ 236220 h 236220"/>
                <a:gd name="connsiteX1" fmla="*/ 320040 w 4221480"/>
                <a:gd name="connsiteY1" fmla="*/ 0 h 236220"/>
                <a:gd name="connsiteX2" fmla="*/ 4053840 w 4221480"/>
                <a:gd name="connsiteY2" fmla="*/ 0 h 236220"/>
                <a:gd name="connsiteX3" fmla="*/ 4221480 w 4221480"/>
                <a:gd name="connsiteY3" fmla="*/ 137160 h 236220"/>
                <a:gd name="connsiteX4" fmla="*/ 152400 w 4221480"/>
                <a:gd name="connsiteY4" fmla="*/ 129540 h 236220"/>
                <a:gd name="connsiteX0-1" fmla="*/ 167640 w 4069080"/>
                <a:gd name="connsiteY0-2" fmla="*/ 0 h 137160"/>
                <a:gd name="connsiteX1-3" fmla="*/ 3901440 w 4069080"/>
                <a:gd name="connsiteY1-4" fmla="*/ 0 h 137160"/>
                <a:gd name="connsiteX2-5" fmla="*/ 4069080 w 4069080"/>
                <a:gd name="connsiteY2-6" fmla="*/ 137160 h 137160"/>
                <a:gd name="connsiteX3-7" fmla="*/ 0 w 4069080"/>
                <a:gd name="connsiteY3-8" fmla="*/ 129540 h 137160"/>
                <a:gd name="connsiteX0-9" fmla="*/ 167640 w 4069080"/>
                <a:gd name="connsiteY0-10" fmla="*/ 0 h 137160"/>
                <a:gd name="connsiteX1-11" fmla="*/ 3901440 w 4069080"/>
                <a:gd name="connsiteY1-12" fmla="*/ 0 h 137160"/>
                <a:gd name="connsiteX2-13" fmla="*/ 4069080 w 4069080"/>
                <a:gd name="connsiteY2-14" fmla="*/ 137160 h 137160"/>
                <a:gd name="connsiteX3-15" fmla="*/ 0 w 4069080"/>
                <a:gd name="connsiteY3-16" fmla="*/ 129540 h 137160"/>
                <a:gd name="connsiteX4-17" fmla="*/ 167640 w 4069080"/>
                <a:gd name="connsiteY4-18" fmla="*/ 0 h 137160"/>
                <a:gd name="connsiteX0-19" fmla="*/ 167640 w 4069080"/>
                <a:gd name="connsiteY0-20" fmla="*/ 0 h 137160"/>
                <a:gd name="connsiteX1-21" fmla="*/ 3901440 w 4069080"/>
                <a:gd name="connsiteY1-22" fmla="*/ 0 h 137160"/>
                <a:gd name="connsiteX2-23" fmla="*/ 4069080 w 4069080"/>
                <a:gd name="connsiteY2-24" fmla="*/ 137160 h 137160"/>
                <a:gd name="connsiteX3-25" fmla="*/ 0 w 4069080"/>
                <a:gd name="connsiteY3-26" fmla="*/ 135212 h 137160"/>
                <a:gd name="connsiteX4-27" fmla="*/ 167640 w 4069080"/>
                <a:gd name="connsiteY4-28" fmla="*/ 0 h 13716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069080" h="137160">
                  <a:moveTo>
                    <a:pt x="167640" y="0"/>
                  </a:moveTo>
                  <a:lnTo>
                    <a:pt x="3901440" y="0"/>
                  </a:lnTo>
                  <a:lnTo>
                    <a:pt x="4069080" y="137160"/>
                  </a:lnTo>
                  <a:lnTo>
                    <a:pt x="0" y="135212"/>
                  </a:lnTo>
                  <a:lnTo>
                    <a:pt x="167640" y="0"/>
                  </a:lnTo>
                  <a:close/>
                </a:path>
              </a:pathLst>
            </a:custGeom>
            <a:gradFill flip="none" rotWithShape="1">
              <a:gsLst>
                <a:gs pos="0">
                  <a:srgbClr val="25A6FC"/>
                </a:gs>
                <a:gs pos="100000">
                  <a:schemeClr val="accent3">
                    <a:lumMod val="60000"/>
                    <a:lumOff val="40000"/>
                  </a:schemeClr>
                </a:gs>
              </a:gsLst>
              <a:lin ang="540000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00" tIns="96000" rIns="192000" bIns="96000" numCol="1" spcCol="0" rtlCol="0" fromWordArt="0" anchor="ctr" anchorCtr="0" forceAA="0" compatLnSpc="1">
              <a:noAutofit/>
            </a:bodyPr>
            <a:lstStyle/>
            <a:p>
              <a:pPr algn="ctr"/>
              <a:endParaRPr lang="zh-CN" altLang="en-US" sz="3780" dirty="0">
                <a:latin typeface="微软雅黑" panose="020B0503020204020204" pitchFamily="34" charset="-122"/>
                <a:ea typeface="微软雅黑" panose="020B0503020204020204" pitchFamily="34" charset="-122"/>
              </a:endParaRPr>
            </a:p>
          </p:txBody>
        </p:sp>
      </p:grpSp>
      <p:grpSp>
        <p:nvGrpSpPr>
          <p:cNvPr id="4" name="组合 3"/>
          <p:cNvGrpSpPr>
            <a:grpSpLocks/>
          </p:cNvGrpSpPr>
          <p:nvPr/>
        </p:nvGrpSpPr>
        <p:grpSpPr bwMode="auto">
          <a:xfrm>
            <a:off x="16149320" y="0"/>
            <a:ext cx="11980988" cy="14400214"/>
            <a:chOff x="3521820" y="-39361"/>
            <a:chExt cx="5503377" cy="6897362"/>
          </a:xfrm>
        </p:grpSpPr>
        <p:sp>
          <p:nvSpPr>
            <p:cNvPr id="30" name="MH_Other_1"/>
            <p:cNvSpPr>
              <a:spLocks/>
            </p:cNvSpPr>
            <p:nvPr>
              <p:custDataLst>
                <p:tags r:id="rId2"/>
              </p:custDataLst>
            </p:nvPr>
          </p:nvSpPr>
          <p:spPr bwMode="auto">
            <a:xfrm>
              <a:off x="3822700" y="5810250"/>
              <a:ext cx="823913" cy="1047750"/>
            </a:xfrm>
            <a:custGeom>
              <a:avLst/>
              <a:gdLst>
                <a:gd name="T0" fmla="*/ 216107 w 824735"/>
                <a:gd name="T1" fmla="*/ 0 h 1047774"/>
                <a:gd name="T2" fmla="*/ 810872 w 824735"/>
                <a:gd name="T3" fmla="*/ 1047366 h 1047774"/>
                <a:gd name="T4" fmla="*/ 0 w 824735"/>
                <a:gd name="T5" fmla="*/ 1047366 h 1047774"/>
                <a:gd name="T6" fmla="*/ 0 60000 65536"/>
                <a:gd name="T7" fmla="*/ 0 60000 65536"/>
                <a:gd name="T8" fmla="*/ 0 60000 65536"/>
                <a:gd name="T9" fmla="*/ 0 w 824735"/>
                <a:gd name="T10" fmla="*/ 0 h 1047774"/>
                <a:gd name="T11" fmla="*/ 824735 w 824735"/>
                <a:gd name="T12" fmla="*/ 1047774 h 1047774"/>
              </a:gdLst>
              <a:ahLst/>
              <a:cxnLst>
                <a:cxn ang="T6">
                  <a:pos x="T0" y="T1"/>
                </a:cxn>
                <a:cxn ang="T7">
                  <a:pos x="T2" y="T3"/>
                </a:cxn>
                <a:cxn ang="T8">
                  <a:pos x="T4" y="T5"/>
                </a:cxn>
              </a:cxnLst>
              <a:rect l="T9" t="T10" r="T11" b="T12"/>
              <a:pathLst>
                <a:path w="824735" h="1047774">
                  <a:moveTo>
                    <a:pt x="219802" y="0"/>
                  </a:moveTo>
                  <a:lnTo>
                    <a:pt x="824735" y="1047774"/>
                  </a:lnTo>
                  <a:lnTo>
                    <a:pt x="0" y="1047774"/>
                  </a:lnTo>
                  <a:lnTo>
                    <a:pt x="219802" y="0"/>
                  </a:lnTo>
                  <a:close/>
                </a:path>
              </a:pathLst>
            </a:custGeom>
            <a:solidFill>
              <a:srgbClr val="D8EBFC"/>
            </a:solidFill>
            <a:ln w="9525">
              <a:noFill/>
              <a:round/>
              <a:headEnd/>
              <a:tailEnd/>
            </a:ln>
          </p:spPr>
          <p:txBody>
            <a:bodyPr anchor="ctr"/>
            <a:lstStyle/>
            <a:p>
              <a:endParaRPr lang="zh-CN" altLang="en-US"/>
            </a:p>
          </p:txBody>
        </p:sp>
        <p:sp>
          <p:nvSpPr>
            <p:cNvPr id="31" name="MH_Other_2"/>
            <p:cNvSpPr>
              <a:spLocks/>
            </p:cNvSpPr>
            <p:nvPr>
              <p:custDataLst>
                <p:tags r:id="rId3"/>
              </p:custDataLst>
            </p:nvPr>
          </p:nvSpPr>
          <p:spPr bwMode="auto">
            <a:xfrm>
              <a:off x="3521820" y="-39361"/>
              <a:ext cx="1841500" cy="1897063"/>
            </a:xfrm>
            <a:custGeom>
              <a:avLst/>
              <a:gdLst>
                <a:gd name="T0" fmla="*/ 0 w 1841718"/>
                <a:gd name="T1" fmla="*/ 0 h 1897003"/>
                <a:gd name="T2" fmla="*/ 1838012 w 1841718"/>
                <a:gd name="T3" fmla="*/ 0 h 1897003"/>
                <a:gd name="T4" fmla="*/ 1838012 w 1841718"/>
                <a:gd name="T5" fmla="*/ 1 h 1897003"/>
                <a:gd name="T6" fmla="*/ 1627293 w 1841718"/>
                <a:gd name="T7" fmla="*/ 1 h 1897003"/>
                <a:gd name="T8" fmla="*/ 1230141 w 1841718"/>
                <a:gd name="T9" fmla="*/ 1898023 h 1897003"/>
                <a:gd name="T10" fmla="*/ 0 60000 65536"/>
                <a:gd name="T11" fmla="*/ 0 60000 65536"/>
                <a:gd name="T12" fmla="*/ 0 60000 65536"/>
                <a:gd name="T13" fmla="*/ 0 60000 65536"/>
                <a:gd name="T14" fmla="*/ 0 60000 65536"/>
                <a:gd name="T15" fmla="*/ 0 w 1841718"/>
                <a:gd name="T16" fmla="*/ 0 h 1897003"/>
                <a:gd name="T17" fmla="*/ 1841718 w 1841718"/>
                <a:gd name="T18" fmla="*/ 1897003 h 1897003"/>
              </a:gdLst>
              <a:ahLst/>
              <a:cxnLst>
                <a:cxn ang="T10">
                  <a:pos x="T0" y="T1"/>
                </a:cxn>
                <a:cxn ang="T11">
                  <a:pos x="T2" y="T3"/>
                </a:cxn>
                <a:cxn ang="T12">
                  <a:pos x="T4" y="T5"/>
                </a:cxn>
                <a:cxn ang="T13">
                  <a:pos x="T6" y="T7"/>
                </a:cxn>
                <a:cxn ang="T14">
                  <a:pos x="T8" y="T9"/>
                </a:cxn>
              </a:cxnLst>
              <a:rect l="T15" t="T16" r="T17" b="T18"/>
              <a:pathLst>
                <a:path w="1841718" h="1897003">
                  <a:moveTo>
                    <a:pt x="0" y="0"/>
                  </a:moveTo>
                  <a:lnTo>
                    <a:pt x="1841718" y="0"/>
                  </a:lnTo>
                  <a:lnTo>
                    <a:pt x="1841718" y="1"/>
                  </a:lnTo>
                  <a:lnTo>
                    <a:pt x="1630574" y="1"/>
                  </a:lnTo>
                  <a:lnTo>
                    <a:pt x="1232623" y="1897003"/>
                  </a:lnTo>
                  <a:lnTo>
                    <a:pt x="0" y="0"/>
                  </a:lnTo>
                  <a:close/>
                </a:path>
              </a:pathLst>
            </a:custGeom>
            <a:solidFill>
              <a:srgbClr val="ADD5F9"/>
            </a:solidFill>
            <a:ln w="9525">
              <a:noFill/>
              <a:round/>
              <a:headEnd/>
              <a:tailEnd/>
            </a:ln>
          </p:spPr>
          <p:txBody>
            <a:bodyPr anchor="ctr"/>
            <a:lstStyle/>
            <a:p>
              <a:endParaRPr lang="zh-CN" altLang="en-US"/>
            </a:p>
          </p:txBody>
        </p:sp>
        <p:sp>
          <p:nvSpPr>
            <p:cNvPr id="32" name="MH_Picture_1"/>
            <p:cNvSpPr>
              <a:spLocks/>
            </p:cNvSpPr>
            <p:nvPr>
              <p:custDataLst>
                <p:tags r:id="rId4"/>
              </p:custDataLst>
            </p:nvPr>
          </p:nvSpPr>
          <p:spPr bwMode="auto">
            <a:xfrm>
              <a:off x="4424621" y="-39361"/>
              <a:ext cx="4600576" cy="3419475"/>
            </a:xfrm>
            <a:custGeom>
              <a:avLst/>
              <a:gdLst>
                <a:gd name="T0" fmla="*/ 717106 w 4600704"/>
                <a:gd name="T1" fmla="*/ 0 h 3420000"/>
                <a:gd name="T2" fmla="*/ 4598495 w 4600704"/>
                <a:gd name="T3" fmla="*/ 0 h 3420000"/>
                <a:gd name="T4" fmla="*/ 4598495 w 4600704"/>
                <a:gd name="T5" fmla="*/ 3411084 h 3420000"/>
                <a:gd name="T6" fmla="*/ 0 w 4600704"/>
                <a:gd name="T7" fmla="*/ 3411084 h 3420000"/>
                <a:gd name="T8" fmla="*/ 0 60000 65536"/>
                <a:gd name="T9" fmla="*/ 0 60000 65536"/>
                <a:gd name="T10" fmla="*/ 0 60000 65536"/>
                <a:gd name="T11" fmla="*/ 0 60000 65536"/>
                <a:gd name="T12" fmla="*/ 0 w 4600704"/>
                <a:gd name="T13" fmla="*/ 0 h 3420000"/>
                <a:gd name="T14" fmla="*/ 4600704 w 4600704"/>
                <a:gd name="T15" fmla="*/ 3420000 h 3420000"/>
              </a:gdLst>
              <a:ahLst/>
              <a:cxnLst>
                <a:cxn ang="T8">
                  <a:pos x="T0" y="T1"/>
                </a:cxn>
                <a:cxn ang="T9">
                  <a:pos x="T2" y="T3"/>
                </a:cxn>
                <a:cxn ang="T10">
                  <a:pos x="T4" y="T5"/>
                </a:cxn>
                <a:cxn ang="T11">
                  <a:pos x="T6" y="T7"/>
                </a:cxn>
              </a:cxnLst>
              <a:rect l="T12" t="T13" r="T14" b="T15"/>
              <a:pathLst>
                <a:path w="4600704" h="3420000">
                  <a:moveTo>
                    <a:pt x="717446" y="0"/>
                  </a:moveTo>
                  <a:lnTo>
                    <a:pt x="4600704" y="0"/>
                  </a:lnTo>
                  <a:lnTo>
                    <a:pt x="4600704" y="3420000"/>
                  </a:lnTo>
                  <a:lnTo>
                    <a:pt x="0" y="3420000"/>
                  </a:lnTo>
                  <a:lnTo>
                    <a:pt x="717446" y="0"/>
                  </a:lnTo>
                  <a:close/>
                </a:path>
              </a:pathLst>
            </a:custGeom>
            <a:blipFill dpi="0" rotWithShape="1">
              <a:blip r:embed="rId8" cstate="print"/>
              <a:srcRect/>
              <a:stretch>
                <a:fillRect/>
              </a:stretch>
            </a:blipFill>
            <a:ln w="9525">
              <a:noFill/>
              <a:round/>
              <a:headEnd/>
              <a:tailEnd/>
            </a:ln>
          </p:spPr>
          <p:txBody>
            <a:bodyPr anchor="ctr"/>
            <a:lstStyle/>
            <a:p>
              <a:endParaRPr lang="zh-CN" altLang="en-US"/>
            </a:p>
          </p:txBody>
        </p:sp>
        <p:sp>
          <p:nvSpPr>
            <p:cNvPr id="33" name="MH_Picture_2"/>
            <p:cNvSpPr>
              <a:spLocks/>
            </p:cNvSpPr>
            <p:nvPr>
              <p:custDataLst>
                <p:tags r:id="rId5"/>
              </p:custDataLst>
            </p:nvPr>
          </p:nvSpPr>
          <p:spPr bwMode="auto">
            <a:xfrm>
              <a:off x="3890616" y="3438526"/>
              <a:ext cx="5095875" cy="3419475"/>
            </a:xfrm>
            <a:custGeom>
              <a:avLst/>
              <a:gdLst>
                <a:gd name="T0" fmla="*/ 490943 w 5096585"/>
                <a:gd name="T1" fmla="*/ 0 h 3420000"/>
                <a:gd name="T2" fmla="*/ 5084529 w 5096585"/>
                <a:gd name="T3" fmla="*/ 0 h 3420000"/>
                <a:gd name="T4" fmla="*/ 5084529 w 5096585"/>
                <a:gd name="T5" fmla="*/ 3411084 h 3420000"/>
                <a:gd name="T6" fmla="*/ 618717 w 5096585"/>
                <a:gd name="T7" fmla="*/ 3411084 h 3420000"/>
                <a:gd name="T8" fmla="*/ 0 w 5096585"/>
                <a:gd name="T9" fmla="*/ 2339705 h 3420000"/>
                <a:gd name="T10" fmla="*/ 0 60000 65536"/>
                <a:gd name="T11" fmla="*/ 0 60000 65536"/>
                <a:gd name="T12" fmla="*/ 0 60000 65536"/>
                <a:gd name="T13" fmla="*/ 0 60000 65536"/>
                <a:gd name="T14" fmla="*/ 0 60000 65536"/>
                <a:gd name="T15" fmla="*/ 0 w 5096585"/>
                <a:gd name="T16" fmla="*/ 0 h 3420000"/>
                <a:gd name="T17" fmla="*/ 5096585 w 5096585"/>
                <a:gd name="T18" fmla="*/ 3420000 h 3420000"/>
              </a:gdLst>
              <a:ahLst/>
              <a:cxnLst>
                <a:cxn ang="T10">
                  <a:pos x="T0" y="T1"/>
                </a:cxn>
                <a:cxn ang="T11">
                  <a:pos x="T2" y="T3"/>
                </a:cxn>
                <a:cxn ang="T12">
                  <a:pos x="T4" y="T5"/>
                </a:cxn>
                <a:cxn ang="T13">
                  <a:pos x="T6" y="T7"/>
                </a:cxn>
                <a:cxn ang="T14">
                  <a:pos x="T8" y="T9"/>
                </a:cxn>
              </a:cxnLst>
              <a:rect l="T15" t="T16" r="T17" b="T18"/>
              <a:pathLst>
                <a:path w="5096585" h="3420000">
                  <a:moveTo>
                    <a:pt x="492105" y="0"/>
                  </a:moveTo>
                  <a:lnTo>
                    <a:pt x="5096585" y="0"/>
                  </a:lnTo>
                  <a:lnTo>
                    <a:pt x="5096585" y="3420000"/>
                  </a:lnTo>
                  <a:lnTo>
                    <a:pt x="620179" y="3420000"/>
                  </a:lnTo>
                  <a:lnTo>
                    <a:pt x="0" y="2345820"/>
                  </a:lnTo>
                  <a:lnTo>
                    <a:pt x="492105" y="0"/>
                  </a:lnTo>
                  <a:close/>
                </a:path>
              </a:pathLst>
            </a:custGeom>
            <a:blipFill dpi="0" rotWithShape="1">
              <a:blip r:embed="rId9" cstate="print"/>
              <a:srcRect/>
              <a:stretch>
                <a:fillRect/>
              </a:stretch>
            </a:blipFill>
            <a:ln w="9525">
              <a:noFill/>
              <a:round/>
              <a:headEnd/>
              <a:tailEnd/>
            </a:ln>
          </p:spPr>
          <p:txBody>
            <a:bodyPr anchor="ctr"/>
            <a:lstStyle/>
            <a:p>
              <a:endParaRPr lang="zh-CN" altLang="en-US"/>
            </a:p>
          </p:txBody>
        </p:sp>
      </p:grpSp>
      <p:sp>
        <p:nvSpPr>
          <p:cNvPr id="34" name="MH_Text_2"/>
          <p:cNvSpPr txBox="1">
            <a:spLocks noChangeArrowheads="1"/>
          </p:cNvSpPr>
          <p:nvPr>
            <p:custDataLst>
              <p:tags r:id="rId1"/>
            </p:custDataLst>
          </p:nvPr>
        </p:nvSpPr>
        <p:spPr bwMode="auto">
          <a:xfrm>
            <a:off x="4078604" y="3904933"/>
            <a:ext cx="9568815" cy="9125267"/>
          </a:xfrm>
          <a:prstGeom prst="rect">
            <a:avLst/>
          </a:prstGeom>
          <a:noFill/>
          <a:ln w="9525">
            <a:noFill/>
            <a:miter lim="800000"/>
            <a:headEnd/>
            <a:tailEnd/>
          </a:ln>
        </p:spPr>
        <p:txBody>
          <a:bodyPr lIns="0" tIns="0" rIns="0" bIns="0"/>
          <a:lstStyle/>
          <a:p>
            <a:pPr algn="just">
              <a:lnSpc>
                <a:spcPct val="150000"/>
              </a:lnSpc>
            </a:pPr>
            <a:r>
              <a:rPr lang="zh-CN" altLang="en-US" sz="4400" b="1" dirty="0">
                <a:solidFill>
                  <a:srgbClr val="FEB500"/>
                </a:solidFill>
                <a:ea typeface="微软雅黑" pitchFamily="34" charset="-122"/>
              </a:rPr>
              <a:t>中标贷，</a:t>
            </a:r>
            <a:r>
              <a:rPr lang="zh-CN" altLang="zh-CN" sz="4400" dirty="0">
                <a:solidFill>
                  <a:schemeClr val="bg1"/>
                </a:solidFill>
                <a:latin typeface="微软雅黑" pitchFamily="34" charset="-122"/>
                <a:ea typeface="微软雅黑" pitchFamily="34" charset="-122"/>
              </a:rPr>
              <a:t>是指我行依托在</a:t>
            </a:r>
            <a:r>
              <a:rPr lang="zh-CN" altLang="zh-CN" sz="4400" b="1" dirty="0">
                <a:solidFill>
                  <a:srgbClr val="FFC000"/>
                </a:solidFill>
                <a:latin typeface="微软雅黑" pitchFamily="34" charset="-122"/>
                <a:ea typeface="微软雅黑" pitchFamily="34" charset="-122"/>
              </a:rPr>
              <a:t>政府采购网</a:t>
            </a:r>
            <a:r>
              <a:rPr lang="zh-CN" altLang="zh-CN" sz="4400" b="1" dirty="0">
                <a:solidFill>
                  <a:schemeClr val="bg1"/>
                </a:solidFill>
                <a:latin typeface="微软雅黑" pitchFamily="34" charset="-122"/>
                <a:ea typeface="微软雅黑" pitchFamily="34" charset="-122"/>
              </a:rPr>
              <a:t>、</a:t>
            </a:r>
            <a:r>
              <a:rPr lang="zh-CN" altLang="zh-CN" sz="4400" b="1" dirty="0">
                <a:solidFill>
                  <a:srgbClr val="FFC000"/>
                </a:solidFill>
                <a:latin typeface="微软雅黑" pitchFamily="34" charset="-122"/>
                <a:ea typeface="微软雅黑" pitchFamily="34" charset="-122"/>
              </a:rPr>
              <a:t>公共资源交易平台</a:t>
            </a:r>
            <a:r>
              <a:rPr lang="zh-CN" altLang="zh-CN" sz="4400" dirty="0">
                <a:solidFill>
                  <a:schemeClr val="bg1"/>
                </a:solidFill>
                <a:latin typeface="微软雅黑" pitchFamily="34" charset="-122"/>
                <a:ea typeface="微软雅黑" pitchFamily="34" charset="-122"/>
              </a:rPr>
              <a:t>等招投标平台上</a:t>
            </a:r>
            <a:r>
              <a:rPr lang="zh-CN" altLang="zh-CN" sz="4400" b="1" dirty="0">
                <a:solidFill>
                  <a:srgbClr val="FFC000"/>
                </a:solidFill>
                <a:latin typeface="微软雅黑" pitchFamily="34" charset="-122"/>
                <a:ea typeface="微软雅黑" pitchFamily="34" charset="-122"/>
              </a:rPr>
              <a:t>公开交易的民生项目</a:t>
            </a:r>
            <a:r>
              <a:rPr lang="zh-CN" altLang="zh-CN" sz="4400" dirty="0">
                <a:solidFill>
                  <a:schemeClr val="bg1"/>
                </a:solidFill>
                <a:latin typeface="微软雅黑" pitchFamily="34" charset="-122"/>
                <a:ea typeface="微软雅黑" pitchFamily="34" charset="-122"/>
              </a:rPr>
              <a:t>。对于</a:t>
            </a:r>
            <a:r>
              <a:rPr lang="zh-CN" altLang="zh-CN" sz="4400" b="1" dirty="0">
                <a:solidFill>
                  <a:srgbClr val="FFC000"/>
                </a:solidFill>
                <a:latin typeface="微软雅黑" pitchFamily="34" charset="-122"/>
                <a:ea typeface="微软雅黑" pitchFamily="34" charset="-122"/>
              </a:rPr>
              <a:t>中标企业</a:t>
            </a:r>
            <a:r>
              <a:rPr lang="zh-CN" altLang="zh-CN" sz="4400" dirty="0">
                <a:solidFill>
                  <a:schemeClr val="bg1"/>
                </a:solidFill>
                <a:latin typeface="微软雅黑" pitchFamily="34" charset="-122"/>
                <a:ea typeface="微软雅黑" pitchFamily="34" charset="-122"/>
              </a:rPr>
              <a:t>，我行可依据</a:t>
            </a:r>
            <a:r>
              <a:rPr lang="zh-CN" altLang="zh-CN" sz="4400" b="1" dirty="0">
                <a:solidFill>
                  <a:srgbClr val="FFC000"/>
                </a:solidFill>
                <a:latin typeface="微软雅黑" pitchFamily="34" charset="-122"/>
                <a:ea typeface="微软雅黑" pitchFamily="34" charset="-122"/>
              </a:rPr>
              <a:t>中标合同及其相关合同</a:t>
            </a:r>
            <a:r>
              <a:rPr lang="zh-CN" altLang="zh-CN" sz="4400" dirty="0">
                <a:solidFill>
                  <a:schemeClr val="bg1"/>
                </a:solidFill>
                <a:latin typeface="微软雅黑" pitchFamily="34" charset="-122"/>
                <a:ea typeface="微软雅黑" pitchFamily="34" charset="-122"/>
              </a:rPr>
              <a:t>项下的应收账款作质押，以财政性资金或企业自筹资金作为还款来源，在符合我行贷款条件下，对中标企业提供流动资金贷款、项目贷款、贸易融资、保函、信用证等融资服务。</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Requires="p14" p14:dur="250" advClick="0" advTm="4000">
        <p15:prstTrans prst="prestige"/>
      </p:transition>
    </mc:Choice>
    <mc:Fallback>
      <p:transition advClick="0"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220" y="1842516"/>
            <a:ext cx="27468576" cy="3077766"/>
          </a:xfrm>
          <a:prstGeom prst="rect">
            <a:avLst/>
          </a:prstGeom>
          <a:noFill/>
        </p:spPr>
        <p:txBody>
          <a:bodyPr wrap="square" rtlCol="0">
            <a:spAutoFit/>
          </a:bodyPr>
          <a:lstStyle/>
          <a:p>
            <a:r>
              <a:rPr lang="zh-CN" altLang="en-US" sz="8000" dirty="0" smtClean="0">
                <a:solidFill>
                  <a:schemeClr val="bg1"/>
                </a:solidFill>
                <a:latin typeface="微软雅黑" pitchFamily="34" charset="-122"/>
                <a:ea typeface="微软雅黑" pitchFamily="34" charset="-122"/>
              </a:rPr>
              <a:t>联系方式</a:t>
            </a:r>
            <a:r>
              <a:rPr lang="zh-CN" altLang="en-US" sz="8000" dirty="0" smtClean="0">
                <a:solidFill>
                  <a:schemeClr val="bg1"/>
                </a:solidFill>
                <a:latin typeface="微软雅黑" pitchFamily="34" charset="-122"/>
                <a:ea typeface="微软雅黑" pitchFamily="34" charset="-122"/>
              </a:rPr>
              <a:t>方式</a:t>
            </a:r>
            <a:endParaRPr lang="zh-CN" altLang="en-US" sz="8000" dirty="0" smtClean="0">
              <a:solidFill>
                <a:schemeClr val="bg1"/>
              </a:solidFill>
              <a:latin typeface="微软雅黑" pitchFamily="34" charset="-122"/>
              <a:ea typeface="微软雅黑" pitchFamily="34" charset="-122"/>
            </a:endParaRPr>
          </a:p>
          <a:p>
            <a:endParaRPr lang="en-US" altLang="zh-CN" sz="6000" b="1" dirty="0" smtClean="0">
              <a:solidFill>
                <a:schemeClr val="bg1"/>
              </a:solidFill>
              <a:latin typeface="+mn-ea"/>
            </a:endParaRPr>
          </a:p>
          <a:p>
            <a:endParaRPr lang="zh-CN" altLang="en-US" sz="5400" dirty="0">
              <a:solidFill>
                <a:schemeClr val="bg1"/>
              </a:solidFill>
            </a:endParaRPr>
          </a:p>
        </p:txBody>
      </p:sp>
      <p:sp>
        <p:nvSpPr>
          <p:cNvPr id="8" name="TextBox 7"/>
          <p:cNvSpPr txBox="1"/>
          <p:nvPr/>
        </p:nvSpPr>
        <p:spPr>
          <a:xfrm>
            <a:off x="3406140" y="5509260"/>
            <a:ext cx="4549140" cy="1446550"/>
          </a:xfrm>
          <a:prstGeom prst="rect">
            <a:avLst/>
          </a:prstGeom>
          <a:noFill/>
        </p:spPr>
        <p:txBody>
          <a:bodyPr wrap="square" rtlCol="0">
            <a:spAutoFit/>
          </a:bodyPr>
          <a:lstStyle/>
          <a:p>
            <a:r>
              <a:rPr lang="zh-CN" altLang="en-US" sz="4400" dirty="0" smtClean="0">
                <a:solidFill>
                  <a:schemeClr val="bg1"/>
                </a:solidFill>
              </a:rPr>
              <a:t>               </a:t>
            </a:r>
            <a:endParaRPr lang="en-US" altLang="zh-CN" sz="4400" dirty="0" smtClean="0">
              <a:solidFill>
                <a:schemeClr val="bg1"/>
              </a:solidFill>
            </a:endParaRPr>
          </a:p>
          <a:p>
            <a:endParaRPr lang="zh-CN" altLang="en-US" sz="4400" dirty="0">
              <a:solidFill>
                <a:schemeClr val="bg1"/>
              </a:solidFill>
            </a:endParaRPr>
          </a:p>
        </p:txBody>
      </p:sp>
      <p:sp>
        <p:nvSpPr>
          <p:cNvPr id="9" name="泪滴形 8"/>
          <p:cNvSpPr/>
          <p:nvPr/>
        </p:nvSpPr>
        <p:spPr>
          <a:xfrm>
            <a:off x="525780" y="4457700"/>
            <a:ext cx="6286500" cy="62636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2976372" y="4608576"/>
            <a:ext cx="4274820" cy="1015663"/>
          </a:xfrm>
          <a:prstGeom prst="rect">
            <a:avLst/>
          </a:prstGeom>
          <a:noFill/>
        </p:spPr>
        <p:txBody>
          <a:bodyPr wrap="square" rtlCol="0">
            <a:spAutoFit/>
          </a:bodyPr>
          <a:lstStyle/>
          <a:p>
            <a:r>
              <a:rPr lang="zh-CN" altLang="en-US" sz="6000" b="1" dirty="0" smtClean="0">
                <a:solidFill>
                  <a:schemeClr val="bg1"/>
                </a:solidFill>
              </a:rPr>
              <a:t>额度</a:t>
            </a:r>
            <a:endParaRPr lang="zh-CN" altLang="en-US" sz="6000" b="1" dirty="0">
              <a:solidFill>
                <a:schemeClr val="bg1"/>
              </a:solidFill>
            </a:endParaRPr>
          </a:p>
        </p:txBody>
      </p:sp>
      <p:sp>
        <p:nvSpPr>
          <p:cNvPr id="11" name="TextBox 10"/>
          <p:cNvSpPr txBox="1"/>
          <p:nvPr/>
        </p:nvSpPr>
        <p:spPr>
          <a:xfrm>
            <a:off x="1325880" y="6213348"/>
            <a:ext cx="5522976" cy="2135200"/>
          </a:xfrm>
          <a:prstGeom prst="rect">
            <a:avLst/>
          </a:prstGeom>
          <a:solidFill>
            <a:srgbClr val="92D050"/>
          </a:solidFill>
        </p:spPr>
        <p:txBody>
          <a:bodyPr wrap="square" rtlCol="0">
            <a:spAutoFit/>
          </a:bodyPr>
          <a:lstStyle/>
          <a:p>
            <a:pPr marL="285750" indent="-285750" algn="just">
              <a:lnSpc>
                <a:spcPct val="150000"/>
              </a:lnSpc>
              <a:buFont typeface="Wingdings" panose="05000000000000000000" pitchFamily="2" charset="2"/>
              <a:buChar char="u"/>
              <a:defRPr/>
            </a:pPr>
            <a:r>
              <a:rPr lang="zh-CN" altLang="en-US" sz="4800" dirty="0" smtClean="0">
                <a:latin typeface="+mn-ea"/>
              </a:rPr>
              <a:t>最高不超过中标合同金额的</a:t>
            </a:r>
            <a:r>
              <a:rPr lang="en-US" altLang="zh-CN" sz="4800" b="1" dirty="0" smtClean="0">
                <a:solidFill>
                  <a:srgbClr val="2F2A48"/>
                </a:solidFill>
                <a:latin typeface="+mn-ea"/>
              </a:rPr>
              <a:t>70%</a:t>
            </a:r>
            <a:endParaRPr lang="en-US" altLang="zh-CN" sz="4800" dirty="0">
              <a:solidFill>
                <a:srgbClr val="2F2A48"/>
              </a:solidFill>
              <a:latin typeface="+mn-ea"/>
            </a:endParaRPr>
          </a:p>
        </p:txBody>
      </p:sp>
      <p:sp>
        <p:nvSpPr>
          <p:cNvPr id="12" name="泪滴形 11"/>
          <p:cNvSpPr/>
          <p:nvPr/>
        </p:nvSpPr>
        <p:spPr>
          <a:xfrm>
            <a:off x="9144000" y="4457700"/>
            <a:ext cx="6263640" cy="612648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12"/>
          <p:cNvSpPr txBox="1"/>
          <p:nvPr/>
        </p:nvSpPr>
        <p:spPr>
          <a:xfrm>
            <a:off x="12198096" y="4933188"/>
            <a:ext cx="4873752" cy="1015663"/>
          </a:xfrm>
          <a:prstGeom prst="rect">
            <a:avLst/>
          </a:prstGeom>
          <a:noFill/>
        </p:spPr>
        <p:txBody>
          <a:bodyPr wrap="square" rtlCol="0">
            <a:spAutoFit/>
          </a:bodyPr>
          <a:lstStyle/>
          <a:p>
            <a:r>
              <a:rPr lang="zh-CN" altLang="en-US" sz="6000" b="1" dirty="0" smtClean="0">
                <a:solidFill>
                  <a:schemeClr val="bg1"/>
                </a:solidFill>
              </a:rPr>
              <a:t>期限</a:t>
            </a:r>
            <a:endParaRPr lang="zh-CN" altLang="en-US" sz="6000" b="1" dirty="0">
              <a:solidFill>
                <a:schemeClr val="bg1"/>
              </a:solidFill>
            </a:endParaRPr>
          </a:p>
        </p:txBody>
      </p:sp>
      <p:sp>
        <p:nvSpPr>
          <p:cNvPr id="14" name="TextBox 13"/>
          <p:cNvSpPr txBox="1"/>
          <p:nvPr/>
        </p:nvSpPr>
        <p:spPr>
          <a:xfrm>
            <a:off x="11544300" y="6446520"/>
            <a:ext cx="4983480" cy="5909310"/>
          </a:xfrm>
          <a:prstGeom prst="rect">
            <a:avLst/>
          </a:prstGeom>
          <a:gradFill>
            <a:gsLst>
              <a:gs pos="0">
                <a:srgbClr val="5E9EFF">
                  <a:alpha val="61000"/>
                </a:srgbClr>
              </a:gs>
              <a:gs pos="39999">
                <a:srgbClr val="85C2FF"/>
              </a:gs>
              <a:gs pos="70000">
                <a:srgbClr val="C4D6EB"/>
              </a:gs>
              <a:gs pos="100000">
                <a:srgbClr val="FFEBFA"/>
              </a:gs>
            </a:gsLst>
            <a:lin ang="5400000" scaled="0"/>
          </a:gradFill>
        </p:spPr>
        <p:txBody>
          <a:bodyPr wrap="square" rtlCol="0">
            <a:spAutoFit/>
          </a:bodyPr>
          <a:lstStyle/>
          <a:p>
            <a:r>
              <a:rPr lang="zh-CN" altLang="en-US" sz="5400" dirty="0" smtClean="0">
                <a:latin typeface="+mn-ea"/>
              </a:rPr>
              <a:t>贷款额度及期限根据中标合同及其相关合同项下资金支付计划和借款人综合经营、预计现金流等情况</a:t>
            </a:r>
            <a:r>
              <a:rPr lang="zh-CN" altLang="en-US" sz="5400" b="1" dirty="0" smtClean="0">
                <a:solidFill>
                  <a:srgbClr val="2F2A48"/>
                </a:solidFill>
                <a:latin typeface="+mn-ea"/>
              </a:rPr>
              <a:t>合理核定</a:t>
            </a:r>
            <a:endParaRPr lang="zh-CN" altLang="en-US" sz="5400" b="1" dirty="0">
              <a:solidFill>
                <a:srgbClr val="2F2A48"/>
              </a:solidFill>
              <a:latin typeface="+mn-ea"/>
            </a:endParaRPr>
          </a:p>
        </p:txBody>
      </p:sp>
      <p:sp>
        <p:nvSpPr>
          <p:cNvPr id="15" name="泪滴形 14"/>
          <p:cNvSpPr/>
          <p:nvPr/>
        </p:nvSpPr>
        <p:spPr>
          <a:xfrm>
            <a:off x="18653760" y="4503420"/>
            <a:ext cx="5943600" cy="601218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0226528" y="4983480"/>
            <a:ext cx="6067044" cy="1092607"/>
          </a:xfrm>
          <a:prstGeom prst="rect">
            <a:avLst/>
          </a:prstGeom>
          <a:noFill/>
        </p:spPr>
        <p:txBody>
          <a:bodyPr wrap="square" rtlCol="0">
            <a:spAutoFit/>
          </a:bodyPr>
          <a:lstStyle/>
          <a:p>
            <a:r>
              <a:rPr lang="zh-CN" altLang="en-US" sz="6400" b="1" dirty="0" smtClean="0">
                <a:solidFill>
                  <a:schemeClr val="bg1"/>
                </a:solidFill>
              </a:rPr>
              <a:t>担保方式</a:t>
            </a:r>
            <a:endParaRPr lang="zh-CN" altLang="en-US" sz="6400" b="1" dirty="0">
              <a:solidFill>
                <a:schemeClr val="bg1"/>
              </a:solidFill>
            </a:endParaRPr>
          </a:p>
        </p:txBody>
      </p:sp>
      <p:sp>
        <p:nvSpPr>
          <p:cNvPr id="17" name="TextBox 16"/>
          <p:cNvSpPr txBox="1"/>
          <p:nvPr/>
        </p:nvSpPr>
        <p:spPr>
          <a:xfrm>
            <a:off x="20313396" y="6313932"/>
            <a:ext cx="5152644" cy="6740307"/>
          </a:xfrm>
          <a:prstGeom prst="rect">
            <a:avLst/>
          </a:prstGeom>
          <a:solidFill>
            <a:schemeClr val="accent2">
              <a:lumMod val="60000"/>
              <a:lumOff val="40000"/>
            </a:schemeClr>
          </a:solidFill>
        </p:spPr>
        <p:txBody>
          <a:bodyPr wrap="square" rtlCol="0">
            <a:spAutoFit/>
          </a:bodyPr>
          <a:lstStyle/>
          <a:p>
            <a:r>
              <a:rPr lang="zh-CN" altLang="en-US" sz="5400" dirty="0" smtClean="0">
                <a:latin typeface="+mn-ea"/>
              </a:rPr>
              <a:t>以中标合同及其相关合同项下</a:t>
            </a:r>
            <a:r>
              <a:rPr lang="zh-CN" altLang="en-US" sz="5400" b="1" dirty="0" smtClean="0">
                <a:solidFill>
                  <a:srgbClr val="2F2A48"/>
                </a:solidFill>
                <a:latin typeface="+mn-ea"/>
              </a:rPr>
              <a:t>应收账款质押</a:t>
            </a:r>
            <a:r>
              <a:rPr lang="zh-CN" altLang="en-US" sz="5400" dirty="0" smtClean="0">
                <a:solidFill>
                  <a:srgbClr val="2F2A48"/>
                </a:solidFill>
                <a:latin typeface="+mn-ea"/>
              </a:rPr>
              <a:t>，</a:t>
            </a:r>
            <a:r>
              <a:rPr lang="zh-CN" altLang="en-US" sz="5400" dirty="0" smtClean="0">
                <a:latin typeface="+mn-ea"/>
              </a:rPr>
              <a:t>民营企业还应追加法定代表人、实际控制人、控股股东个人连带责任保证</a:t>
            </a:r>
            <a:endParaRPr lang="zh-CN" altLang="en-US" sz="5400" b="1" dirty="0">
              <a:solidFill>
                <a:schemeClr val="bg1"/>
              </a:solidFill>
              <a:latin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220" y="1842516"/>
            <a:ext cx="27468576" cy="3077766"/>
          </a:xfrm>
          <a:prstGeom prst="rect">
            <a:avLst/>
          </a:prstGeom>
          <a:noFill/>
        </p:spPr>
        <p:txBody>
          <a:bodyPr wrap="square" rtlCol="0">
            <a:spAutoFit/>
          </a:bodyPr>
          <a:lstStyle/>
          <a:p>
            <a:r>
              <a:rPr lang="zh-CN" altLang="en-US" sz="8000" dirty="0" smtClean="0">
                <a:solidFill>
                  <a:schemeClr val="bg1"/>
                </a:solidFill>
                <a:latin typeface="微软雅黑" pitchFamily="34" charset="-122"/>
                <a:ea typeface="微软雅黑" pitchFamily="34" charset="-122"/>
              </a:rPr>
              <a:t>联络方式</a:t>
            </a:r>
            <a:endParaRPr lang="zh-CN" altLang="en-US" sz="8000" dirty="0" smtClean="0">
              <a:solidFill>
                <a:schemeClr val="bg1"/>
              </a:solidFill>
              <a:latin typeface="微软雅黑" pitchFamily="34" charset="-122"/>
              <a:ea typeface="微软雅黑" pitchFamily="34" charset="-122"/>
            </a:endParaRPr>
          </a:p>
          <a:p>
            <a:endParaRPr lang="en-US" altLang="zh-CN" sz="6000" b="1" dirty="0" smtClean="0">
              <a:solidFill>
                <a:schemeClr val="bg1"/>
              </a:solidFill>
              <a:latin typeface="+mn-ea"/>
            </a:endParaRPr>
          </a:p>
          <a:p>
            <a:endParaRPr lang="zh-CN" altLang="en-US" sz="5400" dirty="0">
              <a:solidFill>
                <a:schemeClr val="bg1"/>
              </a:solidFill>
            </a:endParaRPr>
          </a:p>
        </p:txBody>
      </p:sp>
      <p:sp>
        <p:nvSpPr>
          <p:cNvPr id="8" name="TextBox 7"/>
          <p:cNvSpPr txBox="1"/>
          <p:nvPr/>
        </p:nvSpPr>
        <p:spPr>
          <a:xfrm>
            <a:off x="3406140" y="5509260"/>
            <a:ext cx="4549140" cy="1446550"/>
          </a:xfrm>
          <a:prstGeom prst="rect">
            <a:avLst/>
          </a:prstGeom>
          <a:noFill/>
        </p:spPr>
        <p:txBody>
          <a:bodyPr wrap="square" rtlCol="0">
            <a:spAutoFit/>
          </a:bodyPr>
          <a:lstStyle/>
          <a:p>
            <a:r>
              <a:rPr lang="zh-CN" altLang="en-US" sz="4400" dirty="0" smtClean="0">
                <a:solidFill>
                  <a:schemeClr val="bg1"/>
                </a:solidFill>
              </a:rPr>
              <a:t>               </a:t>
            </a:r>
            <a:endParaRPr lang="en-US" altLang="zh-CN" sz="4400" dirty="0" smtClean="0">
              <a:solidFill>
                <a:schemeClr val="bg1"/>
              </a:solidFill>
            </a:endParaRPr>
          </a:p>
          <a:p>
            <a:endParaRPr lang="zh-CN" altLang="en-US" sz="4400" dirty="0">
              <a:solidFill>
                <a:schemeClr val="bg1"/>
              </a:solidFill>
            </a:endParaRPr>
          </a:p>
        </p:txBody>
      </p:sp>
      <p:graphicFrame>
        <p:nvGraphicFramePr>
          <p:cNvPr id="18" name="表格 17"/>
          <p:cNvGraphicFramePr>
            <a:graphicFrameLocks noGrp="1"/>
          </p:cNvGraphicFramePr>
          <p:nvPr/>
        </p:nvGraphicFramePr>
        <p:xfrm>
          <a:off x="2995333" y="4746369"/>
          <a:ext cx="20682813" cy="5440068"/>
        </p:xfrm>
        <a:graphic>
          <a:graphicData uri="http://schemas.openxmlformats.org/drawingml/2006/table">
            <a:tbl>
              <a:tblPr firstRow="1" bandRow="1">
                <a:tableStyleId>{5C22544A-7EE6-4342-B048-85BDC9FD1C3A}</a:tableStyleId>
              </a:tblPr>
              <a:tblGrid>
                <a:gridCol w="6894271"/>
                <a:gridCol w="6894271"/>
                <a:gridCol w="6894271"/>
              </a:tblGrid>
              <a:tr h="906678">
                <a:tc>
                  <a:txBody>
                    <a:bodyPr/>
                    <a:lstStyle/>
                    <a:p>
                      <a:pPr algn="ctr"/>
                      <a:r>
                        <a:rPr lang="zh-CN" altLang="en-US" dirty="0" smtClean="0"/>
                        <a:t>区域</a:t>
                      </a:r>
                      <a:endParaRPr lang="zh-CN" altLang="en-US" dirty="0"/>
                    </a:p>
                  </a:txBody>
                  <a:tcPr/>
                </a:tc>
                <a:tc>
                  <a:txBody>
                    <a:bodyPr/>
                    <a:lstStyle/>
                    <a:p>
                      <a:pPr algn="ctr"/>
                      <a:r>
                        <a:rPr lang="zh-CN" altLang="en-US" dirty="0" smtClean="0"/>
                        <a:t>联系人</a:t>
                      </a:r>
                      <a:endParaRPr lang="zh-CN" altLang="en-US" dirty="0"/>
                    </a:p>
                  </a:txBody>
                  <a:tcPr/>
                </a:tc>
                <a:tc>
                  <a:txBody>
                    <a:bodyPr/>
                    <a:lstStyle/>
                    <a:p>
                      <a:pPr algn="ctr"/>
                      <a:r>
                        <a:rPr lang="zh-CN" altLang="en-US" dirty="0" smtClean="0"/>
                        <a:t>联系方式</a:t>
                      </a:r>
                      <a:endParaRPr lang="zh-CN" altLang="en-US" dirty="0"/>
                    </a:p>
                  </a:txBody>
                  <a:tcPr/>
                </a:tc>
              </a:tr>
              <a:tr h="906678">
                <a:tc>
                  <a:txBody>
                    <a:bodyPr/>
                    <a:lstStyle/>
                    <a:p>
                      <a:pPr algn="ctr"/>
                      <a:r>
                        <a:rPr lang="zh-CN" altLang="en-US" dirty="0" smtClean="0"/>
                        <a:t>芜湖市区</a:t>
                      </a:r>
                      <a:endParaRPr lang="zh-CN" altLang="en-US" dirty="0"/>
                    </a:p>
                  </a:txBody>
                  <a:tcPr/>
                </a:tc>
                <a:tc>
                  <a:txBody>
                    <a:bodyPr/>
                    <a:lstStyle/>
                    <a:p>
                      <a:pPr algn="ctr"/>
                      <a:r>
                        <a:rPr lang="zh-CN" altLang="en-US" dirty="0" smtClean="0"/>
                        <a:t>马俊</a:t>
                      </a:r>
                      <a:endParaRPr lang="zh-CN" altLang="en-US" dirty="0"/>
                    </a:p>
                  </a:txBody>
                  <a:tcPr/>
                </a:tc>
                <a:tc>
                  <a:txBody>
                    <a:bodyPr/>
                    <a:lstStyle/>
                    <a:p>
                      <a:pPr algn="ctr"/>
                      <a:r>
                        <a:rPr lang="en-US" altLang="zh-CN" dirty="0" smtClean="0"/>
                        <a:t>0553-3861195</a:t>
                      </a:r>
                      <a:endParaRPr lang="zh-CN" altLang="en-US" dirty="0"/>
                    </a:p>
                  </a:txBody>
                  <a:tcPr/>
                </a:tc>
              </a:tr>
              <a:tr h="906678">
                <a:tc>
                  <a:txBody>
                    <a:bodyPr/>
                    <a:lstStyle/>
                    <a:p>
                      <a:pPr algn="ctr"/>
                      <a:r>
                        <a:rPr lang="zh-CN" altLang="en-US" dirty="0" smtClean="0"/>
                        <a:t>芜湖县</a:t>
                      </a:r>
                      <a:endParaRPr lang="zh-CN" altLang="en-US" dirty="0"/>
                    </a:p>
                  </a:txBody>
                  <a:tcPr/>
                </a:tc>
                <a:tc>
                  <a:txBody>
                    <a:bodyPr/>
                    <a:lstStyle/>
                    <a:p>
                      <a:pPr algn="ctr"/>
                      <a:r>
                        <a:rPr lang="zh-CN" altLang="en-US" dirty="0" smtClean="0"/>
                        <a:t>俞圣安</a:t>
                      </a:r>
                      <a:endParaRPr lang="zh-CN" altLang="en-US" dirty="0"/>
                    </a:p>
                  </a:txBody>
                  <a:tcPr/>
                </a:tc>
                <a:tc>
                  <a:txBody>
                    <a:bodyPr/>
                    <a:lstStyle/>
                    <a:p>
                      <a:pPr algn="ctr"/>
                      <a:r>
                        <a:rPr lang="en-US" altLang="zh-CN" dirty="0" smtClean="0"/>
                        <a:t>0553-8828917</a:t>
                      </a:r>
                      <a:endParaRPr lang="zh-CN" altLang="en-US" dirty="0"/>
                    </a:p>
                  </a:txBody>
                  <a:tcPr/>
                </a:tc>
              </a:tr>
              <a:tr h="906678">
                <a:tc>
                  <a:txBody>
                    <a:bodyPr/>
                    <a:lstStyle/>
                    <a:p>
                      <a:pPr algn="ctr"/>
                      <a:r>
                        <a:rPr lang="zh-CN" altLang="en-US" dirty="0" smtClean="0"/>
                        <a:t>南陵县</a:t>
                      </a:r>
                      <a:endParaRPr lang="zh-CN" altLang="en-US" dirty="0"/>
                    </a:p>
                  </a:txBody>
                  <a:tcPr/>
                </a:tc>
                <a:tc>
                  <a:txBody>
                    <a:bodyPr/>
                    <a:lstStyle/>
                    <a:p>
                      <a:pPr algn="ctr"/>
                      <a:r>
                        <a:rPr lang="zh-CN" altLang="en-US" dirty="0" smtClean="0"/>
                        <a:t>任吉云</a:t>
                      </a:r>
                      <a:endParaRPr lang="zh-CN" altLang="en-US" dirty="0"/>
                    </a:p>
                  </a:txBody>
                  <a:tcPr/>
                </a:tc>
                <a:tc>
                  <a:txBody>
                    <a:bodyPr/>
                    <a:lstStyle/>
                    <a:p>
                      <a:pPr algn="ctr"/>
                      <a:r>
                        <a:rPr lang="en-US" altLang="zh-CN" dirty="0" smtClean="0"/>
                        <a:t>0553-6830197</a:t>
                      </a:r>
                      <a:endParaRPr lang="zh-CN" altLang="en-US" dirty="0"/>
                    </a:p>
                  </a:txBody>
                  <a:tcPr/>
                </a:tc>
              </a:tr>
              <a:tr h="906678">
                <a:tc>
                  <a:txBody>
                    <a:bodyPr/>
                    <a:lstStyle/>
                    <a:p>
                      <a:pPr algn="ctr"/>
                      <a:r>
                        <a:rPr lang="zh-CN" altLang="en-US" dirty="0" smtClean="0"/>
                        <a:t>繁昌县</a:t>
                      </a:r>
                      <a:endParaRPr lang="zh-CN" altLang="en-US" dirty="0"/>
                    </a:p>
                  </a:txBody>
                  <a:tcPr/>
                </a:tc>
                <a:tc>
                  <a:txBody>
                    <a:bodyPr/>
                    <a:lstStyle/>
                    <a:p>
                      <a:pPr algn="ctr"/>
                      <a:r>
                        <a:rPr lang="zh-CN" altLang="en-US" dirty="0" smtClean="0"/>
                        <a:t>任萌</a:t>
                      </a:r>
                      <a:endParaRPr lang="zh-CN" altLang="en-US" dirty="0"/>
                    </a:p>
                  </a:txBody>
                  <a:tcPr/>
                </a:tc>
                <a:tc>
                  <a:txBody>
                    <a:bodyPr/>
                    <a:lstStyle/>
                    <a:p>
                      <a:pPr algn="ctr"/>
                      <a:r>
                        <a:rPr lang="en-US" altLang="zh-CN" dirty="0" smtClean="0"/>
                        <a:t>0553-7852528</a:t>
                      </a:r>
                      <a:endParaRPr lang="zh-CN" altLang="en-US" dirty="0"/>
                    </a:p>
                  </a:txBody>
                  <a:tcPr/>
                </a:tc>
              </a:tr>
              <a:tr h="906678">
                <a:tc>
                  <a:txBody>
                    <a:bodyPr/>
                    <a:lstStyle/>
                    <a:p>
                      <a:pPr algn="ctr"/>
                      <a:r>
                        <a:rPr lang="zh-CN" altLang="en-US" dirty="0" smtClean="0"/>
                        <a:t>无为县</a:t>
                      </a:r>
                      <a:endParaRPr lang="zh-CN" altLang="en-US" dirty="0"/>
                    </a:p>
                  </a:txBody>
                  <a:tcPr/>
                </a:tc>
                <a:tc>
                  <a:txBody>
                    <a:bodyPr/>
                    <a:lstStyle/>
                    <a:p>
                      <a:pPr algn="ctr"/>
                      <a:r>
                        <a:rPr lang="zh-CN" altLang="en-US" dirty="0" smtClean="0"/>
                        <a:t>解玮</a:t>
                      </a:r>
                      <a:endParaRPr lang="zh-CN" altLang="en-US" dirty="0"/>
                    </a:p>
                  </a:txBody>
                  <a:tcPr/>
                </a:tc>
                <a:tc>
                  <a:txBody>
                    <a:bodyPr/>
                    <a:lstStyle/>
                    <a:p>
                      <a:pPr algn="ctr"/>
                      <a:r>
                        <a:rPr lang="en-US" altLang="zh-CN" dirty="0" smtClean="0"/>
                        <a:t>0553-6706558</a:t>
                      </a:r>
                      <a:endParaRPr lang="zh-CN" altLang="en-US" dirty="0"/>
                    </a:p>
                  </a:txBody>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MH" val="20180704113850"/>
  <p:tag name="MH_LIBRARY" val="GRAPHIC"/>
  <p:tag name="MH_TYPE" val="Text"/>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80704113148"/>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704113148"/>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80704113148"/>
  <p:tag name="MH_LIBRARY" val="GRAPHIC"/>
  <p:tag name="MH_TYPE" val="Pictur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704113148"/>
  <p:tag name="MH_LIBRARY" val="GRAPHIC"/>
  <p:tag name="MH_TYPE" val="Pictur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a:gsLst>
            <a:gs pos="0">
              <a:srgbClr val="FBEAC7"/>
            </a:gs>
            <a:gs pos="17999">
              <a:srgbClr val="FEE7F2"/>
            </a:gs>
            <a:gs pos="36000">
              <a:srgbClr val="FAC77D"/>
            </a:gs>
            <a:gs pos="61000">
              <a:srgbClr val="FBA97D"/>
            </a:gs>
            <a:gs pos="82001">
              <a:srgbClr val="FBD49C"/>
            </a:gs>
            <a:gs pos="100000">
              <a:srgbClr val="FEE7F2"/>
            </a:gs>
          </a:gsLst>
          <a:lin ang="5400000" scaled="0"/>
        </a:gradFill>
      </a:spPr>
      <a:bodyPr wrap="square" rtlCol="0">
        <a:spAutoFit/>
      </a:bodyPr>
      <a:lstStyle>
        <a:defPPr>
          <a:defRPr sz="5400" b="1" dirty="0" smtClean="0">
            <a:solidFill>
              <a:schemeClr val="bg1"/>
            </a:solidFill>
            <a:latin typeface="+mn-ea"/>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258</Words>
  <Application>Microsoft Office PowerPoint</Application>
  <PresentationFormat>自定义</PresentationFormat>
  <Paragraphs>39</Paragraphs>
  <Slides>5</Slides>
  <Notes>1</Notes>
  <HiddenSlides>0</HiddenSlides>
  <MMClips>0</MMClips>
  <ScaleCrop>false</ScaleCrop>
  <HeadingPairs>
    <vt:vector size="4" baseType="variant">
      <vt:variant>
        <vt:lpstr>主题</vt:lpstr>
      </vt:variant>
      <vt:variant>
        <vt:i4>1</vt:i4>
      </vt:variant>
      <vt:variant>
        <vt:lpstr>幻灯片标题</vt:lpstr>
      </vt:variant>
      <vt:variant>
        <vt:i4>5</vt:i4>
      </vt:variant>
    </vt:vector>
  </HeadingPairs>
  <TitlesOfParts>
    <vt:vector size="6" baseType="lpstr">
      <vt:lpstr>Office 主题</vt:lpstr>
      <vt:lpstr>幻灯片 1</vt:lpstr>
      <vt:lpstr>幻灯片 2</vt:lpstr>
      <vt:lpstr>幻灯片 3</vt:lpstr>
      <vt:lpstr>幻灯片 4</vt:lpstr>
      <vt:lpstr>幻灯片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dreamsummit</dc:creator>
  <cp:lastModifiedBy>WH-HS</cp:lastModifiedBy>
  <cp:revision>263</cp:revision>
  <cp:lastPrinted>2018-12-24T03:56:00Z</cp:lastPrinted>
  <dcterms:created xsi:type="dcterms:W3CDTF">2018-06-11T02:41:00Z</dcterms:created>
  <dcterms:modified xsi:type="dcterms:W3CDTF">2020-09-07T03:25:38Z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2052-10.1.0.7670</vt:lpwstr>
  </property>
</Properties>
</file>